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8" r:id="rId3"/>
    <p:sldId id="259" r:id="rId4"/>
  </p:sldIdLst>
  <p:sldSz cx="7559675" cy="1069181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3439"/>
    <a:srgbClr val="DF3A43"/>
    <a:srgbClr val="101986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6"/>
    <p:restoredTop sz="94655"/>
  </p:normalViewPr>
  <p:slideViewPr>
    <p:cSldViewPr snapToGrid="0" snapToObjects="1">
      <p:cViewPr varScale="1">
        <p:scale>
          <a:sx n="44" d="100"/>
          <a:sy n="44" d="100"/>
        </p:scale>
        <p:origin x="2136" y="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74FAF-D3C3-4547-ACAB-E3079AF4DD2D}" type="datetimeFigureOut">
              <a:rPr lang="fr-FR" smtClean="0"/>
              <a:t>14/09/2021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887D1-EC77-7F41-876B-137A38282B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4382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74FAF-D3C3-4547-ACAB-E3079AF4DD2D}" type="datetimeFigureOut">
              <a:rPr lang="fr-FR" smtClean="0"/>
              <a:t>14/09/2021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887D1-EC77-7F41-876B-137A38282B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6646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74FAF-D3C3-4547-ACAB-E3079AF4DD2D}" type="datetimeFigureOut">
              <a:rPr lang="fr-FR" smtClean="0"/>
              <a:t>14/09/2021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887D1-EC77-7F41-876B-137A38282B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5641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74FAF-D3C3-4547-ACAB-E3079AF4DD2D}" type="datetimeFigureOut">
              <a:rPr lang="fr-FR" smtClean="0"/>
              <a:t>14/09/2021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887D1-EC77-7F41-876B-137A38282B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2611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74FAF-D3C3-4547-ACAB-E3079AF4DD2D}" type="datetimeFigureOut">
              <a:rPr lang="fr-FR" smtClean="0"/>
              <a:t>14/09/2021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887D1-EC77-7F41-876B-137A38282B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4655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74FAF-D3C3-4547-ACAB-E3079AF4DD2D}" type="datetimeFigureOut">
              <a:rPr lang="fr-FR" smtClean="0"/>
              <a:t>14/09/2021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887D1-EC77-7F41-876B-137A38282B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0157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74FAF-D3C3-4547-ACAB-E3079AF4DD2D}" type="datetimeFigureOut">
              <a:rPr lang="fr-FR" smtClean="0"/>
              <a:t>14/09/2021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887D1-EC77-7F41-876B-137A38282B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299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74FAF-D3C3-4547-ACAB-E3079AF4DD2D}" type="datetimeFigureOut">
              <a:rPr lang="fr-FR" smtClean="0"/>
              <a:t>14/09/2021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887D1-EC77-7F41-876B-137A38282B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9626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74FAF-D3C3-4547-ACAB-E3079AF4DD2D}" type="datetimeFigureOut">
              <a:rPr lang="fr-FR" smtClean="0"/>
              <a:t>14/09/2021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887D1-EC77-7F41-876B-137A38282B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8828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74FAF-D3C3-4547-ACAB-E3079AF4DD2D}" type="datetimeFigureOut">
              <a:rPr lang="fr-FR" smtClean="0"/>
              <a:t>14/09/2021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887D1-EC77-7F41-876B-137A38282B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8293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74FAF-D3C3-4547-ACAB-E3079AF4DD2D}" type="datetimeFigureOut">
              <a:rPr lang="fr-FR" smtClean="0"/>
              <a:t>14/09/2021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887D1-EC77-7F41-876B-137A38282B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9651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74FAF-D3C3-4547-ACAB-E3079AF4DD2D}" type="datetimeFigureOut">
              <a:rPr lang="fr-FR" smtClean="0"/>
              <a:t>14/09/2021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887D1-EC77-7F41-876B-137A38282B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2211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oneTexte 8">
            <a:extLst>
              <a:ext uri="{FF2B5EF4-FFF2-40B4-BE49-F238E27FC236}">
                <a16:creationId xmlns:a16="http://schemas.microsoft.com/office/drawing/2014/main" id="{C697D8BD-75DD-6E48-9C19-D95105EA31C0}"/>
              </a:ext>
            </a:extLst>
          </p:cNvPr>
          <p:cNvSpPr txBox="1"/>
          <p:nvPr/>
        </p:nvSpPr>
        <p:spPr>
          <a:xfrm>
            <a:off x="3116039" y="1894792"/>
            <a:ext cx="3952601" cy="90486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﻿</a:t>
            </a:r>
            <a:r>
              <a:rPr lang="fr-FR" sz="12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Einstein aujourd’hui. </a:t>
            </a:r>
            <a:r>
              <a:rPr lang="fr-FR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Les Ulis : EDP Sciences, Paris: CNRS Editions, 2005</a:t>
            </a:r>
          </a:p>
          <a:p>
            <a:r>
              <a:rPr lang="fr-FR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Localisation : 501 </a:t>
            </a:r>
            <a:r>
              <a:rPr lang="fr-FR" sz="1200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ein</a:t>
            </a:r>
            <a:endParaRPr lang="fr-FR" sz="12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fr-FR" sz="12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fr-FR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BARONE, Vincenzo.  </a:t>
            </a:r>
            <a:r>
              <a:rPr lang="fr-FR" sz="12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Einstein : les vies d’Albert</a:t>
            </a:r>
            <a:r>
              <a:rPr lang="fr-FR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Louvain-la-Neuve : De Boeck Supérieur, 2017</a:t>
            </a:r>
          </a:p>
          <a:p>
            <a:r>
              <a:rPr lang="fr-FR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Localisation : 509.2 EIN B</a:t>
            </a:r>
            <a:endParaRPr lang="fr-FR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fr-FR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fr-FR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BOBIN, Jean-Louis.  </a:t>
            </a:r>
            <a:r>
              <a:rPr lang="fr-FR" sz="12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E=MC² ? p</a:t>
            </a:r>
            <a:r>
              <a:rPr lang="fr-FR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aris : Le Pommier, 2010</a:t>
            </a:r>
          </a:p>
          <a:p>
            <a:r>
              <a:rPr lang="fr-FR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Localisation : 530.11 BOB</a:t>
            </a:r>
          </a:p>
          <a:p>
            <a:endParaRPr lang="fr-FR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fr-FR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BERGIA, Silvio. </a:t>
            </a:r>
            <a:r>
              <a:rPr lang="fr-FR" sz="1200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Eintein</a:t>
            </a:r>
            <a:r>
              <a:rPr lang="fr-FR" sz="12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: Le père du temps moderne. </a:t>
            </a:r>
            <a:r>
              <a:rPr lang="fr-FR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Paris : Belin . Pour la science, 2004</a:t>
            </a:r>
          </a:p>
          <a:p>
            <a:r>
              <a:rPr lang="fr-FR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Localisation : 501 EIN b</a:t>
            </a:r>
          </a:p>
          <a:p>
            <a:endParaRPr lang="fr-FR" sz="12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fr-FR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BORN , Max</a:t>
            </a:r>
            <a:r>
              <a:rPr lang="fr-FR" sz="12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La théorie de la relativité d’Einstein et ses bases physiques</a:t>
            </a:r>
            <a:r>
              <a:rPr lang="fr-FR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Paris : Editions Jacques </a:t>
            </a:r>
            <a:r>
              <a:rPr lang="fr-FR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Gabay</a:t>
            </a:r>
            <a:r>
              <a:rPr lang="fr-FR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2003</a:t>
            </a:r>
          </a:p>
          <a:p>
            <a:r>
              <a:rPr lang="fr-FR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Localisation : 530.11 BOR</a:t>
            </a:r>
          </a:p>
          <a:p>
            <a:r>
              <a:rPr lang="fr-FR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r>
              <a:rPr lang="fr-FR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BOUDENOT, Jean-Claude. </a:t>
            </a:r>
            <a:r>
              <a:rPr lang="fr-FR" sz="12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Comment Einstein a changé le monde </a:t>
            </a:r>
            <a:r>
              <a:rPr lang="fr-FR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Les Ulis : EDP Sciences, 2021</a:t>
            </a:r>
          </a:p>
          <a:p>
            <a:r>
              <a:rPr lang="fr-FR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Localisation : 530.09 BOU</a:t>
            </a:r>
          </a:p>
          <a:p>
            <a:r>
              <a:rPr lang="fr-FR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r>
              <a:rPr lang="fr-FR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EINSTEIN, Albert.  </a:t>
            </a:r>
            <a:r>
              <a:rPr lang="fr-FR" sz="12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Conceptions scientifiques</a:t>
            </a:r>
            <a:r>
              <a:rPr lang="fr-FR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Paris : Flammarion, 2016</a:t>
            </a:r>
          </a:p>
          <a:p>
            <a:r>
              <a:rPr lang="fr-FR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Localisation : 500 EIN</a:t>
            </a:r>
          </a:p>
          <a:p>
            <a:endParaRPr lang="fr-FR" sz="12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fr-FR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EINSTEIN, Albert.  </a:t>
            </a:r>
            <a:r>
              <a:rPr lang="fr-FR" sz="12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théorie de la relativité restreinte et générale</a:t>
            </a:r>
            <a:r>
              <a:rPr lang="fr-FR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Paris : </a:t>
            </a:r>
            <a:r>
              <a:rPr lang="fr-FR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Dunod</a:t>
            </a:r>
            <a:r>
              <a:rPr lang="fr-FR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2016</a:t>
            </a:r>
          </a:p>
          <a:p>
            <a:r>
              <a:rPr lang="fr-FR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Localisation : 500 EIN</a:t>
            </a:r>
            <a:endParaRPr lang="fr-FR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fr-FR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fr-FR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EINSTEIN, Albert</a:t>
            </a:r>
            <a:r>
              <a:rPr lang="fr-FR" sz="12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Œuvres choisies 2. Relativités I. Relativités restreinte et générale. </a:t>
            </a:r>
            <a:r>
              <a:rPr lang="fr-FR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Paris : Ed. du Seuil ; Ed. CNRS</a:t>
            </a:r>
            <a:r>
              <a:rPr lang="fr-FR" sz="12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r-FR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1993</a:t>
            </a:r>
          </a:p>
          <a:p>
            <a:r>
              <a:rPr lang="fr-FR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Localisation : 500 EIN 2</a:t>
            </a:r>
          </a:p>
          <a:p>
            <a:endParaRPr lang="fr-FR" sz="12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fr-FR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EISENSTAEDT, Jean. </a:t>
            </a:r>
            <a:r>
              <a:rPr lang="fr-FR" sz="12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Avant Einstein. Relativité, lumière, gravitation</a:t>
            </a:r>
            <a:r>
              <a:rPr lang="fr-FR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Paris : Editions du Seuil, 2005</a:t>
            </a:r>
          </a:p>
          <a:p>
            <a:r>
              <a:rPr lang="fr-FR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Localisation : 530.11 EIS</a:t>
            </a:r>
          </a:p>
          <a:p>
            <a:endParaRPr lang="fr-FR" sz="12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fr-FR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FEUER, Lewis Samuel</a:t>
            </a:r>
            <a:r>
              <a:rPr lang="fr-FR" sz="12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Einstein et le conflit des générations. </a:t>
            </a:r>
            <a:r>
              <a:rPr lang="fr-FR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Bruxelles : Ed. Complexe, 2005</a:t>
            </a:r>
          </a:p>
          <a:p>
            <a:r>
              <a:rPr lang="fr-FR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Localisation : 501 EIN f</a:t>
            </a:r>
          </a:p>
          <a:p>
            <a:endParaRPr lang="fr-FR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fr-FR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endParaRPr lang="fr-FR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fr-FR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﻿</a:t>
            </a:r>
          </a:p>
          <a:p>
            <a:endParaRPr lang="fr-FR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A76B1607-8CFA-C749-8804-37843D1B1711}"/>
              </a:ext>
            </a:extLst>
          </p:cNvPr>
          <p:cNvSpPr txBox="1"/>
          <p:nvPr/>
        </p:nvSpPr>
        <p:spPr>
          <a:xfrm>
            <a:off x="592290" y="3080533"/>
            <a:ext cx="2011679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600" b="1" dirty="0">
                <a:solidFill>
                  <a:schemeClr val="bg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﻿</a:t>
            </a:r>
            <a:endParaRPr lang="fr-FR" sz="2200" b="1" dirty="0">
              <a:solidFill>
                <a:schemeClr val="bg1"/>
              </a:solidFill>
              <a:latin typeface="Open Sans Semibold" panose="020B0606030504020204" pitchFamily="34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F41E9F55-6EBB-8845-99A5-E70A9D69F8F7}"/>
              </a:ext>
            </a:extLst>
          </p:cNvPr>
          <p:cNvSpPr txBox="1"/>
          <p:nvPr/>
        </p:nvSpPr>
        <p:spPr>
          <a:xfrm>
            <a:off x="3239997" y="691186"/>
            <a:ext cx="3952601" cy="39754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ts val="3060"/>
              </a:lnSpc>
            </a:pPr>
            <a:r>
              <a:rPr lang="fr-FR" sz="3200" dirty="0">
                <a:solidFill>
                  <a:srgbClr val="101986"/>
                </a:solidFill>
                <a:latin typeface="Bebas Neue" panose="020B0606020202050201" pitchFamily="34" charset="77"/>
              </a:rPr>
              <a:t>BU Bourget-du-Lac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254" y="1894792"/>
            <a:ext cx="2523749" cy="4215393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92290" y="2388517"/>
            <a:ext cx="2122697" cy="5434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3460"/>
              </a:lnSpc>
            </a:pPr>
            <a:r>
              <a:rPr lang="fr-FR" sz="4000" dirty="0">
                <a:solidFill>
                  <a:schemeClr val="bg1"/>
                </a:solidFill>
                <a:latin typeface="Bebas Neue" panose="020B0606020202050201" pitchFamily="34" charset="77"/>
              </a:rPr>
              <a:t>EINSTEIN</a:t>
            </a:r>
          </a:p>
        </p:txBody>
      </p:sp>
      <p:sp>
        <p:nvSpPr>
          <p:cNvPr id="5" name="Rectangle 4"/>
          <p:cNvSpPr/>
          <p:nvPr/>
        </p:nvSpPr>
        <p:spPr>
          <a:xfrm>
            <a:off x="803191" y="3326754"/>
            <a:ext cx="14565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b="1" dirty="0">
                <a:solidFill>
                  <a:schemeClr val="bg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Bibliographie</a:t>
            </a:r>
          </a:p>
        </p:txBody>
      </p:sp>
    </p:spTree>
    <p:extLst>
      <p:ext uri="{BB962C8B-B14F-4D97-AF65-F5344CB8AC3E}">
        <p14:creationId xmlns:p14="http://schemas.microsoft.com/office/powerpoint/2010/main" val="99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oneTexte 8">
            <a:extLst>
              <a:ext uri="{FF2B5EF4-FFF2-40B4-BE49-F238E27FC236}">
                <a16:creationId xmlns:a16="http://schemas.microsoft.com/office/drawing/2014/main" id="{C697D8BD-75DD-6E48-9C19-D95105EA31C0}"/>
              </a:ext>
            </a:extLst>
          </p:cNvPr>
          <p:cNvSpPr txBox="1"/>
          <p:nvPr/>
        </p:nvSpPr>
        <p:spPr>
          <a:xfrm>
            <a:off x="3239996" y="1589992"/>
            <a:ext cx="3952601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﻿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A76B1607-8CFA-C749-8804-37843D1B1711}"/>
              </a:ext>
            </a:extLst>
          </p:cNvPr>
          <p:cNvSpPr txBox="1"/>
          <p:nvPr/>
        </p:nvSpPr>
        <p:spPr>
          <a:xfrm>
            <a:off x="592290" y="3080533"/>
            <a:ext cx="2011679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600" b="1" dirty="0">
                <a:solidFill>
                  <a:schemeClr val="bg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﻿</a:t>
            </a:r>
            <a:endParaRPr lang="fr-FR" sz="2200" b="1" dirty="0">
              <a:solidFill>
                <a:schemeClr val="bg1"/>
              </a:solidFill>
              <a:latin typeface="Open Sans Semibold" panose="020B0606030504020204" pitchFamily="34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F41E9F55-6EBB-8845-99A5-E70A9D69F8F7}"/>
              </a:ext>
            </a:extLst>
          </p:cNvPr>
          <p:cNvSpPr txBox="1"/>
          <p:nvPr/>
        </p:nvSpPr>
        <p:spPr>
          <a:xfrm>
            <a:off x="3239997" y="691186"/>
            <a:ext cx="3952601" cy="39754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ts val="3060"/>
              </a:lnSpc>
            </a:pPr>
            <a:r>
              <a:rPr lang="fr-FR" sz="3200" dirty="0">
                <a:solidFill>
                  <a:srgbClr val="101986"/>
                </a:solidFill>
                <a:latin typeface="Bebas Neue" panose="020B0606020202050201" pitchFamily="34" charset="77"/>
              </a:rPr>
              <a:t>BU Bourget-du-Lac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238" y="1894792"/>
            <a:ext cx="2523749" cy="4215393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92290" y="2388517"/>
            <a:ext cx="2122697" cy="5434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3460"/>
              </a:lnSpc>
            </a:pPr>
            <a:r>
              <a:rPr lang="fr-FR" sz="4000" dirty="0">
                <a:solidFill>
                  <a:schemeClr val="bg1"/>
                </a:solidFill>
                <a:latin typeface="Bebas Neue" panose="020B0606020202050201" pitchFamily="34" charset="77"/>
              </a:rPr>
              <a:t>EINSTEIN</a:t>
            </a:r>
          </a:p>
        </p:txBody>
      </p:sp>
      <p:sp>
        <p:nvSpPr>
          <p:cNvPr id="5" name="Rectangle 4"/>
          <p:cNvSpPr/>
          <p:nvPr/>
        </p:nvSpPr>
        <p:spPr>
          <a:xfrm>
            <a:off x="724835" y="3177597"/>
            <a:ext cx="14565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b="1" dirty="0">
                <a:solidFill>
                  <a:schemeClr val="bg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Bibliographie</a:t>
            </a:r>
          </a:p>
        </p:txBody>
      </p:sp>
      <p:sp>
        <p:nvSpPr>
          <p:cNvPr id="3" name="Rectangle 2"/>
          <p:cNvSpPr/>
          <p:nvPr/>
        </p:nvSpPr>
        <p:spPr>
          <a:xfrm>
            <a:off x="3239997" y="1894792"/>
            <a:ext cx="3778250" cy="858696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FRANK, </a:t>
            </a:r>
            <a:r>
              <a:rPr lang="fr-FR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Philipp</a:t>
            </a:r>
            <a:r>
              <a:rPr lang="fr-FR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lang="fr-FR" sz="12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Einstein : sa vie et son temps</a:t>
            </a:r>
            <a:r>
              <a:rPr lang="fr-FR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Paris : Flammarion, 1999</a:t>
            </a:r>
          </a:p>
          <a:p>
            <a:r>
              <a:rPr lang="fr-FR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Localisation : 530.11 EIS</a:t>
            </a:r>
            <a:endParaRPr lang="fr-FR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fr-FR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fr-FR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GIALIS, Denis ; DESERT, François-Xavier</a:t>
            </a:r>
            <a:r>
              <a:rPr lang="fr-FR" sz="12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Relativité générale et astrophysique : problèmes et exercices corrigés</a:t>
            </a:r>
            <a:r>
              <a:rPr lang="fr-FR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Les Ulis : EDP Sciences, 2015</a:t>
            </a:r>
          </a:p>
          <a:p>
            <a:r>
              <a:rPr lang="fr-FR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Localisation : 530.11 GIA</a:t>
            </a:r>
            <a:endParaRPr lang="fr-FR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fr-FR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fr-FR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GINOUX, Jean-Marc</a:t>
            </a:r>
            <a:r>
              <a:rPr lang="fr-FR" sz="12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Pour en finir avec le mythe d’Albert Einstein. </a:t>
            </a:r>
            <a:r>
              <a:rPr lang="fr-FR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Paris : Hermann, 2019</a:t>
            </a:r>
          </a:p>
          <a:p>
            <a:r>
              <a:rPr lang="fr-FR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Localisation : 509.2 EIN G</a:t>
            </a:r>
          </a:p>
          <a:p>
            <a:endParaRPr lang="fr-FR" sz="12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fr-FR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HLADIK, Jean. </a:t>
            </a:r>
            <a:r>
              <a:rPr lang="fr-FR" sz="12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Initiation à la relativité restreinte et générale.</a:t>
            </a:r>
            <a:r>
              <a:rPr lang="fr-FR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Paris : Ellipses, 2013</a:t>
            </a:r>
          </a:p>
          <a:p>
            <a:r>
              <a:rPr lang="fr-FR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Localisation : 530.11 HLA</a:t>
            </a:r>
          </a:p>
          <a:p>
            <a:endParaRPr lang="fr-FR" sz="12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fr-FR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ISAACSON, Walter. </a:t>
            </a:r>
            <a:r>
              <a:rPr lang="fr-FR" sz="12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Einstein la vie d’un génie.</a:t>
            </a:r>
            <a:r>
              <a:rPr lang="fr-FR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Montréal: Modus Vivendi, 2016</a:t>
            </a:r>
          </a:p>
          <a:p>
            <a:r>
              <a:rPr lang="fr-FR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Localisation : 509,2 EIN I</a:t>
            </a:r>
          </a:p>
          <a:p>
            <a:endParaRPr lang="fr-FR" sz="12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fr-FR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LANGLOIS, David. </a:t>
            </a:r>
            <a:r>
              <a:rPr lang="fr-FR" sz="12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Introduction à la relativité : Principes fondamentaux et conséquences physiques.</a:t>
            </a:r>
            <a:r>
              <a:rPr lang="fr-FR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Paris : Vuibert, 2011</a:t>
            </a:r>
          </a:p>
          <a:p>
            <a:r>
              <a:rPr lang="fr-FR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Localisation : 530.11 LAN</a:t>
            </a:r>
          </a:p>
          <a:p>
            <a:endParaRPr lang="fr-FR" sz="12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fr-FR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LANGLOIS, David. </a:t>
            </a:r>
            <a:r>
              <a:rPr lang="fr-FR" sz="12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Relativité générale : des fondements géométriques aux applications astrophysiques.</a:t>
            </a:r>
            <a:r>
              <a:rPr lang="fr-FR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Paris : Vuibert, 2011</a:t>
            </a:r>
          </a:p>
          <a:p>
            <a:r>
              <a:rPr lang="fr-FR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Localisation : 530.11 LAN</a:t>
            </a:r>
          </a:p>
          <a:p>
            <a:endParaRPr lang="fr-FR" sz="12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fr-FR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LAZZAROTTO, Quentin [DVD]. </a:t>
            </a:r>
            <a:r>
              <a:rPr lang="fr-FR" sz="12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Einstein et la théorie de la relativité générale, une histoire singulière.</a:t>
            </a:r>
            <a:r>
              <a:rPr lang="fr-FR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Paris : </a:t>
            </a:r>
            <a:r>
              <a:rPr lang="fr-FR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Terranoa</a:t>
            </a:r>
            <a:r>
              <a:rPr lang="fr-FR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2018</a:t>
            </a:r>
          </a:p>
          <a:p>
            <a:r>
              <a:rPr lang="fr-FR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Localisation : 530.11 LAZ</a:t>
            </a:r>
          </a:p>
          <a:p>
            <a:endParaRPr lang="fr-FR" sz="12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fr-FR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LANGLOIS, David. </a:t>
            </a:r>
            <a:r>
              <a:rPr lang="fr-FR" sz="12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Relativité générale : des fondements géométriques aux applications astrophysiques.</a:t>
            </a:r>
            <a:r>
              <a:rPr lang="fr-FR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Paris : Vuibert, 2011</a:t>
            </a:r>
          </a:p>
          <a:p>
            <a:r>
              <a:rPr lang="fr-FR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Localisation : 530.11 LAN</a:t>
            </a:r>
          </a:p>
          <a:p>
            <a:endParaRPr lang="fr-FR" sz="12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fr-FR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PAIS, Abraham. </a:t>
            </a:r>
            <a:r>
              <a:rPr lang="fr-FR" sz="12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Albert Einstein : la vie et l’</a:t>
            </a:r>
            <a:r>
              <a:rPr lang="fr-FR" sz="1200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oeuvre</a:t>
            </a:r>
            <a:r>
              <a:rPr lang="fr-FR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Paris : </a:t>
            </a:r>
            <a:r>
              <a:rPr lang="fr-FR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Dunod</a:t>
            </a:r>
            <a:r>
              <a:rPr lang="fr-FR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2005</a:t>
            </a:r>
          </a:p>
          <a:p>
            <a:r>
              <a:rPr lang="fr-FR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Localisation : 530.11 HLA</a:t>
            </a:r>
          </a:p>
          <a:p>
            <a:endParaRPr lang="fr-FR" sz="12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fr-FR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5172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oneTexte 8">
            <a:extLst>
              <a:ext uri="{FF2B5EF4-FFF2-40B4-BE49-F238E27FC236}">
                <a16:creationId xmlns:a16="http://schemas.microsoft.com/office/drawing/2014/main" id="{C697D8BD-75DD-6E48-9C19-D95105EA31C0}"/>
              </a:ext>
            </a:extLst>
          </p:cNvPr>
          <p:cNvSpPr txBox="1"/>
          <p:nvPr/>
        </p:nvSpPr>
        <p:spPr>
          <a:xfrm>
            <a:off x="3239996" y="1589992"/>
            <a:ext cx="3952601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﻿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A76B1607-8CFA-C749-8804-37843D1B1711}"/>
              </a:ext>
            </a:extLst>
          </p:cNvPr>
          <p:cNvSpPr txBox="1"/>
          <p:nvPr/>
        </p:nvSpPr>
        <p:spPr>
          <a:xfrm>
            <a:off x="592290" y="3080533"/>
            <a:ext cx="2011679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600" b="1" dirty="0">
                <a:solidFill>
                  <a:schemeClr val="bg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﻿</a:t>
            </a:r>
            <a:endParaRPr lang="fr-FR" sz="2200" b="1" dirty="0">
              <a:solidFill>
                <a:schemeClr val="bg1"/>
              </a:solidFill>
              <a:latin typeface="Open Sans Semibold" panose="020B0606030504020204" pitchFamily="34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F41E9F55-6EBB-8845-99A5-E70A9D69F8F7}"/>
              </a:ext>
            </a:extLst>
          </p:cNvPr>
          <p:cNvSpPr txBox="1"/>
          <p:nvPr/>
        </p:nvSpPr>
        <p:spPr>
          <a:xfrm>
            <a:off x="3239997" y="691186"/>
            <a:ext cx="3952601" cy="39754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ts val="3060"/>
              </a:lnSpc>
            </a:pPr>
            <a:r>
              <a:rPr lang="fr-FR" sz="3200" dirty="0">
                <a:solidFill>
                  <a:srgbClr val="101986"/>
                </a:solidFill>
                <a:latin typeface="Bebas Neue" panose="020B0606020202050201" pitchFamily="34" charset="77"/>
              </a:rPr>
              <a:t>BU Bourget-du-Lac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254" y="1894792"/>
            <a:ext cx="2523749" cy="4215393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92290" y="2388517"/>
            <a:ext cx="2122697" cy="5434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3460"/>
              </a:lnSpc>
            </a:pPr>
            <a:r>
              <a:rPr lang="fr-FR" sz="4000" dirty="0">
                <a:solidFill>
                  <a:schemeClr val="bg1"/>
                </a:solidFill>
                <a:latin typeface="Bebas Neue" panose="020B0606020202050201" pitchFamily="34" charset="77"/>
              </a:rPr>
              <a:t>EINSTEIN</a:t>
            </a:r>
          </a:p>
        </p:txBody>
      </p:sp>
      <p:sp>
        <p:nvSpPr>
          <p:cNvPr id="5" name="Rectangle 4"/>
          <p:cNvSpPr/>
          <p:nvPr/>
        </p:nvSpPr>
        <p:spPr>
          <a:xfrm>
            <a:off x="420353" y="3326754"/>
            <a:ext cx="14565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b="1" dirty="0">
                <a:solidFill>
                  <a:schemeClr val="bg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Bibliographie</a:t>
            </a:r>
          </a:p>
        </p:txBody>
      </p:sp>
      <p:sp>
        <p:nvSpPr>
          <p:cNvPr id="6" name="Rectangle 5"/>
          <p:cNvSpPr/>
          <p:nvPr/>
        </p:nvSpPr>
        <p:spPr>
          <a:xfrm>
            <a:off x="3116039" y="1894792"/>
            <a:ext cx="3778250" cy="32316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PARIZET, jean. </a:t>
            </a:r>
            <a:r>
              <a:rPr lang="fr-FR" sz="12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géométrie de la relativité restreinte.</a:t>
            </a:r>
            <a:r>
              <a:rPr lang="fr-FR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Paris : Ellipses, 2008</a:t>
            </a:r>
          </a:p>
          <a:p>
            <a:r>
              <a:rPr lang="fr-FR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Localisation : 530.1 PAR</a:t>
            </a:r>
            <a:endParaRPr lang="fr-FR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fr-FR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fr-FR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PARSONS, Paul. </a:t>
            </a:r>
            <a:r>
              <a:rPr lang="fr-FR" sz="12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3 minutes pour comprendre les grandes théories d’Einstein.</a:t>
            </a:r>
            <a:r>
              <a:rPr lang="fr-FR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Paris : Le Courrier du Livre, 2012</a:t>
            </a:r>
          </a:p>
          <a:p>
            <a:r>
              <a:rPr lang="fr-FR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Localisation : 501 EIN P</a:t>
            </a:r>
            <a:endParaRPr lang="fr-FR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fr-FR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fr-FR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VIGOUREUX, Bruno. </a:t>
            </a:r>
            <a:r>
              <a:rPr lang="fr-FR" sz="12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quête d’Einstein : « au prix d’une peine infinie...</a:t>
            </a:r>
            <a:r>
              <a:rPr lang="fr-FR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Paris : Ellipses, 2005</a:t>
            </a:r>
          </a:p>
          <a:p>
            <a:r>
              <a:rPr lang="fr-FR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Localisation : 530.11 LAN</a:t>
            </a:r>
          </a:p>
          <a:p>
            <a:endParaRPr lang="fr-FR" sz="12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fr-FR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YOURGRAU, Palle. </a:t>
            </a:r>
            <a:r>
              <a:rPr lang="fr-FR" sz="12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Einstein/Gödel : quand deux génies refont le monde. </a:t>
            </a:r>
            <a:r>
              <a:rPr lang="fr-FR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Paris : </a:t>
            </a:r>
            <a:r>
              <a:rPr lang="fr-FR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Dunod</a:t>
            </a:r>
            <a:r>
              <a:rPr lang="fr-FR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2005</a:t>
            </a:r>
          </a:p>
          <a:p>
            <a:r>
              <a:rPr lang="fr-FR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Localisation : 530.09 YOU</a:t>
            </a:r>
          </a:p>
          <a:p>
            <a:endParaRPr lang="fr-FR" sz="12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867099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1539</TotalTime>
  <Words>300</Words>
  <Application>Microsoft Office PowerPoint</Application>
  <PresentationFormat>Personnalisé</PresentationFormat>
  <Paragraphs>90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10" baseType="lpstr">
      <vt:lpstr>Arial</vt:lpstr>
      <vt:lpstr>Bebas Neue</vt:lpstr>
      <vt:lpstr>Calibri</vt:lpstr>
      <vt:lpstr>Calibri Light</vt:lpstr>
      <vt:lpstr>Open Sans</vt:lpstr>
      <vt:lpstr>Open Sans Semibold</vt:lpstr>
      <vt:lpstr>Thème Office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Microsoft Office</dc:creator>
  <cp:lastModifiedBy>Natacha Cartant</cp:lastModifiedBy>
  <cp:revision>32</cp:revision>
  <dcterms:created xsi:type="dcterms:W3CDTF">2020-11-26T14:55:26Z</dcterms:created>
  <dcterms:modified xsi:type="dcterms:W3CDTF">2021-09-14T12:09:41Z</dcterms:modified>
</cp:coreProperties>
</file>