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7559675" cy="1069181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3439"/>
    <a:srgbClr val="DF3A43"/>
    <a:srgbClr val="10198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6"/>
    <p:restoredTop sz="94655"/>
  </p:normalViewPr>
  <p:slideViewPr>
    <p:cSldViewPr snapToGrid="0" snapToObjects="1">
      <p:cViewPr varScale="1">
        <p:scale>
          <a:sx n="52" d="100"/>
          <a:sy n="52" d="100"/>
        </p:scale>
        <p:origin x="23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382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664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64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61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655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015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9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62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82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29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65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74FAF-D3C3-4547-ACAB-E3079AF4DD2D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21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sorbonne-universite.fr/sites/default/files/media/2022-04/Recits_athropocene_version_publie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1D7CD55-5ECC-BD49-B63F-B6FBA37632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538" y="1894792"/>
            <a:ext cx="2570741" cy="429755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697D8BD-75DD-6E48-9C19-D95105EA31C0}"/>
              </a:ext>
            </a:extLst>
          </p:cNvPr>
          <p:cNvSpPr txBox="1"/>
          <p:nvPr/>
        </p:nvSpPr>
        <p:spPr>
          <a:xfrm>
            <a:off x="3165995" y="1442721"/>
            <a:ext cx="4100604" cy="81560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﻿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BELLO Walden. </a:t>
            </a:r>
            <a:r>
              <a:rPr lang="fr-FR" sz="1400" i="1" dirty="0"/>
              <a:t>La fabrique de la famine : les paysans face à la mondialisation</a:t>
            </a:r>
            <a:endParaRPr lang="fr-FR" sz="1400" dirty="0"/>
          </a:p>
          <a:p>
            <a:r>
              <a:rPr lang="fr-FR" sz="1400" dirty="0"/>
              <a:t>Paris : Carnets nord, 2012. </a:t>
            </a:r>
          </a:p>
          <a:p>
            <a:r>
              <a:rPr lang="fr-FR" sz="1400" b="1" dirty="0"/>
              <a:t>Localisation : Etage 1, 338.1 BEL </a:t>
            </a:r>
          </a:p>
          <a:p>
            <a:endParaRPr lang="fr-FR" sz="1400" b="1" dirty="0"/>
          </a:p>
          <a:p>
            <a:r>
              <a:rPr lang="fr-FR" sz="1400" dirty="0"/>
              <a:t>BOESCH Quentin. </a:t>
            </a:r>
            <a:r>
              <a:rPr lang="fr-FR" sz="1400" i="1" dirty="0"/>
              <a:t>Climatologie : à la découverte des climats passés, présents et futurs de notre planète.</a:t>
            </a:r>
          </a:p>
          <a:p>
            <a:r>
              <a:rPr lang="fr-FR" sz="1400" dirty="0"/>
              <a:t>Paris : De Boeck supérieur, 2022. </a:t>
            </a:r>
          </a:p>
          <a:p>
            <a:r>
              <a:rPr lang="fr-FR" sz="1400" b="1" dirty="0"/>
              <a:t>Localisation : Etage 1, 551.6 BOE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BONNEUIL Christophe et al. </a:t>
            </a:r>
            <a:r>
              <a:rPr lang="fr-FR" sz="1400" i="1" dirty="0"/>
              <a:t>Nous avons mangé la Terre : l’évènement anthropocène.</a:t>
            </a:r>
            <a:endParaRPr lang="fr-FR" sz="1400" dirty="0"/>
          </a:p>
          <a:p>
            <a:r>
              <a:rPr lang="fr-FR" sz="1400" dirty="0"/>
              <a:t>Paris : éditions du Seuil, 2022. </a:t>
            </a:r>
          </a:p>
          <a:p>
            <a:r>
              <a:rPr lang="fr-FR" sz="1400" b="1" dirty="0"/>
              <a:t>Localisation : Etage 1, 363.73 BON</a:t>
            </a:r>
          </a:p>
          <a:p>
            <a:endParaRPr lang="fr-FR" sz="1400" dirty="0"/>
          </a:p>
          <a:p>
            <a:r>
              <a:rPr lang="fr-FR" sz="1400" dirty="0"/>
              <a:t>BOULIER Joël, SIMON Laurent, LABORDE </a:t>
            </a:r>
            <a:r>
              <a:rPr lang="fr-FR" sz="1400" dirty="0" err="1"/>
              <a:t>Xemartin</a:t>
            </a:r>
            <a:r>
              <a:rPr lang="fr-FR" sz="1400" dirty="0"/>
              <a:t>. </a:t>
            </a:r>
            <a:r>
              <a:rPr lang="fr-FR" sz="1400" i="1" dirty="0"/>
              <a:t>Atlas des forêts dans le monde.</a:t>
            </a:r>
          </a:p>
          <a:p>
            <a:r>
              <a:rPr lang="fr-FR" sz="1400" dirty="0"/>
              <a:t>Paris : Autrement, 2022. (Atlas monde)</a:t>
            </a:r>
          </a:p>
          <a:p>
            <a:r>
              <a:rPr lang="fr-FR" sz="1400" b="1" dirty="0"/>
              <a:t>Localisation : Etage 1, 577.3 BOU</a:t>
            </a:r>
          </a:p>
          <a:p>
            <a:endParaRPr lang="fr-FR" sz="1400" dirty="0"/>
          </a:p>
          <a:p>
            <a:r>
              <a:rPr lang="fr-FR" sz="1400" dirty="0"/>
              <a:t>BREON François-Marie, LUNEAU Gilles. </a:t>
            </a:r>
            <a:r>
              <a:rPr lang="fr-FR" sz="1400" i="1" dirty="0"/>
              <a:t>Atlas du climat : face aux défis du réchauffement.</a:t>
            </a:r>
            <a:endParaRPr lang="fr-FR" sz="1400" dirty="0"/>
          </a:p>
          <a:p>
            <a:r>
              <a:rPr lang="fr-FR" sz="1400" dirty="0"/>
              <a:t>Paris : Autrement, 2021. (Atlas monde)</a:t>
            </a:r>
          </a:p>
          <a:p>
            <a:r>
              <a:rPr lang="fr-FR" sz="1400" b="1" dirty="0"/>
              <a:t>Localisation : Etage 1, 551.6 BRE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BRIEN Gilles. </a:t>
            </a:r>
            <a:r>
              <a:rPr lang="fr-FR" sz="1400" i="1" dirty="0"/>
              <a:t>Ce qu’on ne vous dit pas sur le changement climatique.</a:t>
            </a:r>
            <a:endParaRPr lang="fr-FR" sz="1400" dirty="0"/>
          </a:p>
          <a:p>
            <a:r>
              <a:rPr lang="fr-FR" sz="1400" dirty="0"/>
              <a:t>Montréal : Editions de l’homme, 2017. </a:t>
            </a:r>
          </a:p>
          <a:p>
            <a:r>
              <a:rPr lang="fr-FR" sz="1400" b="1" dirty="0"/>
              <a:t>Localisation : Etage 1, 551.6 </a:t>
            </a:r>
            <a:r>
              <a:rPr lang="fr-FR" sz="1400" b="1" dirty="0" smtClean="0"/>
              <a:t>BRI</a:t>
            </a:r>
          </a:p>
          <a:p>
            <a:endParaRPr lang="fr-FR" sz="1400" dirty="0"/>
          </a:p>
          <a:p>
            <a:r>
              <a:rPr lang="fr-FR" sz="1400" dirty="0"/>
              <a:t>CASSOU Christophe, MASSON-DELMOTTE Valérie. </a:t>
            </a:r>
            <a:r>
              <a:rPr lang="fr-FR" sz="1400" i="1" dirty="0"/>
              <a:t>Parlons climat en 30 questions.</a:t>
            </a:r>
            <a:endParaRPr lang="fr-FR" sz="1400" dirty="0"/>
          </a:p>
          <a:p>
            <a:r>
              <a:rPr lang="fr-FR" sz="1400" dirty="0"/>
              <a:t>Paris : La documentation française, 2022. (</a:t>
            </a:r>
            <a:r>
              <a:rPr lang="fr-FR" sz="1400" dirty="0" err="1"/>
              <a:t>Doc’en</a:t>
            </a:r>
            <a:r>
              <a:rPr lang="fr-FR" sz="1400" dirty="0"/>
              <a:t> poche. Entrez dans l’actu)</a:t>
            </a:r>
          </a:p>
          <a:p>
            <a:r>
              <a:rPr lang="fr-FR" sz="1400" b="1" dirty="0"/>
              <a:t>Localisation : Etage 1, 363.7 CAS</a:t>
            </a:r>
            <a:endParaRPr lang="fr-FR" sz="1400" dirty="0"/>
          </a:p>
          <a:p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76B1607-8CFA-C749-8804-37843D1B1711}"/>
              </a:ext>
            </a:extLst>
          </p:cNvPr>
          <p:cNvSpPr txBox="1"/>
          <p:nvPr/>
        </p:nvSpPr>
        <p:spPr>
          <a:xfrm>
            <a:off x="462836" y="3565199"/>
            <a:ext cx="20116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﻿</a:t>
            </a:r>
            <a:r>
              <a:rPr lang="fr-FR" i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Bibliographie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A6E8B6-8C16-664D-BCF2-B7FD25A10104}"/>
              </a:ext>
            </a:extLst>
          </p:cNvPr>
          <p:cNvSpPr txBox="1"/>
          <p:nvPr/>
        </p:nvSpPr>
        <p:spPr>
          <a:xfrm>
            <a:off x="372354" y="2056735"/>
            <a:ext cx="2576926" cy="12884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460"/>
              </a:lnSpc>
            </a:pPr>
            <a:r>
              <a:rPr lang="fr-FR" sz="3600" b="1" dirty="0">
                <a:solidFill>
                  <a:schemeClr val="bg1"/>
                </a:solidFill>
                <a:latin typeface="Bebas Neue" panose="020B0606020202050201" pitchFamily="34" charset="77"/>
              </a:rPr>
              <a:t>CLIMAT EN DANGER</a:t>
            </a:r>
            <a:endParaRPr lang="fr-FR" sz="800" b="1" dirty="0">
              <a:solidFill>
                <a:schemeClr val="bg1"/>
              </a:solidFill>
              <a:latin typeface="Bebas Neue" panose="020B0606020202050201" pitchFamily="34" charset="77"/>
            </a:endParaRPr>
          </a:p>
          <a:p>
            <a:pPr>
              <a:lnSpc>
                <a:spcPts val="3460"/>
              </a:lnSpc>
            </a:pPr>
            <a:r>
              <a:rPr lang="fr-FR" sz="1600" b="1" dirty="0">
                <a:solidFill>
                  <a:schemeClr val="bg1"/>
                </a:solidFill>
                <a:latin typeface="Bebas Neue" panose="020B0606020202050201" pitchFamily="34" charset="77"/>
              </a:rPr>
              <a:t>Constat – Causes - Généralités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1E9F55-6EBB-8845-99A5-E70A9D69F8F7}"/>
              </a:ext>
            </a:extLst>
          </p:cNvPr>
          <p:cNvSpPr txBox="1"/>
          <p:nvPr/>
        </p:nvSpPr>
        <p:spPr>
          <a:xfrm>
            <a:off x="3239997" y="691186"/>
            <a:ext cx="3952601" cy="40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3060"/>
              </a:lnSpc>
            </a:pPr>
            <a:r>
              <a:rPr lang="fr-FR" sz="3200" dirty="0">
                <a:solidFill>
                  <a:srgbClr val="101986"/>
                </a:solidFill>
                <a:latin typeface="Bebas Neue" panose="020B0606020202050201" pitchFamily="34" charset="77"/>
              </a:rPr>
              <a:t>BU BOURGET</a:t>
            </a:r>
          </a:p>
        </p:txBody>
      </p:sp>
    </p:spTree>
    <p:extLst>
      <p:ext uri="{BB962C8B-B14F-4D97-AF65-F5344CB8AC3E}">
        <p14:creationId xmlns:p14="http://schemas.microsoft.com/office/powerpoint/2010/main" val="99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1D7CD55-5ECC-BD49-B63F-B6FBA37632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539" y="1894792"/>
            <a:ext cx="2514600" cy="42037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697D8BD-75DD-6E48-9C19-D95105EA31C0}"/>
              </a:ext>
            </a:extLst>
          </p:cNvPr>
          <p:cNvSpPr txBox="1"/>
          <p:nvPr/>
        </p:nvSpPr>
        <p:spPr>
          <a:xfrm>
            <a:off x="3165995" y="1465937"/>
            <a:ext cx="4100604" cy="83715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﻿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DURAND Bernard. </a:t>
            </a:r>
            <a:r>
              <a:rPr lang="fr-FR" sz="1400" i="1" dirty="0"/>
              <a:t>Energie et environnement : les risques et les enjeux d’une crise annoncée.</a:t>
            </a:r>
          </a:p>
          <a:p>
            <a:r>
              <a:rPr lang="fr-FR" sz="1400" dirty="0"/>
              <a:t>Les Ulis : EDP Sciences, 2007. (Grenoble sciences)</a:t>
            </a:r>
          </a:p>
          <a:p>
            <a:r>
              <a:rPr lang="fr-FR" sz="1400" b="1" dirty="0"/>
              <a:t>Localisation : Etage 1, 333.79 DUR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FELLOWES Mark et al. </a:t>
            </a:r>
            <a:r>
              <a:rPr lang="fr-FR" sz="1400" i="1" dirty="0"/>
              <a:t>50 concepts et défis majeurs de l’écologie.</a:t>
            </a:r>
            <a:endParaRPr lang="fr-FR" sz="1400" dirty="0"/>
          </a:p>
          <a:p>
            <a:r>
              <a:rPr lang="fr-FR" sz="1400" dirty="0"/>
              <a:t>Paris : Le courrier du livre, 2021. (3 minutes pour comprendre)</a:t>
            </a:r>
          </a:p>
          <a:p>
            <a:r>
              <a:rPr lang="fr-FR" sz="1400" b="1" dirty="0"/>
              <a:t>Localisation : Etage 1, 577 FEL</a:t>
            </a:r>
          </a:p>
          <a:p>
            <a:endParaRPr lang="fr-FR" sz="1400" b="1" dirty="0"/>
          </a:p>
          <a:p>
            <a:r>
              <a:rPr lang="fr-FR" sz="1400" dirty="0"/>
              <a:t>FRANCOU Bernard, VINCENT Christian. </a:t>
            </a:r>
            <a:r>
              <a:rPr lang="fr-FR" sz="1400" i="1" dirty="0"/>
              <a:t>Les glaciers à l’épreuve du climat.</a:t>
            </a:r>
            <a:endParaRPr lang="fr-FR" sz="1400" dirty="0"/>
          </a:p>
          <a:p>
            <a:r>
              <a:rPr lang="fr-FR" sz="1400" dirty="0"/>
              <a:t>Paris : IRD, Belin, 2007. </a:t>
            </a:r>
          </a:p>
          <a:p>
            <a:r>
              <a:rPr lang="fr-FR" sz="1400" b="1" dirty="0"/>
              <a:t>Localisation : Etage 1, 551.31 FRA</a:t>
            </a:r>
          </a:p>
          <a:p>
            <a:endParaRPr lang="fr-FR" sz="1400" dirty="0"/>
          </a:p>
          <a:p>
            <a:r>
              <a:rPr lang="fr-FR" sz="1400" dirty="0"/>
              <a:t>GEMENNE François, RANKOVIC </a:t>
            </a:r>
            <a:r>
              <a:rPr lang="fr-FR" sz="1400" dirty="0" err="1"/>
              <a:t>Aleksandar</a:t>
            </a:r>
            <a:r>
              <a:rPr lang="fr-FR" sz="1400" dirty="0"/>
              <a:t>. </a:t>
            </a:r>
            <a:r>
              <a:rPr lang="fr-FR" sz="1400" i="1" dirty="0"/>
              <a:t>Atlas de l’anthropocène.</a:t>
            </a:r>
            <a:endParaRPr lang="fr-FR" sz="1400" dirty="0"/>
          </a:p>
          <a:p>
            <a:r>
              <a:rPr lang="fr-FR" sz="1400" dirty="0"/>
              <a:t>Paris : </a:t>
            </a:r>
            <a:r>
              <a:rPr lang="fr-FR" sz="1400" dirty="0" err="1"/>
              <a:t>SciencesPo</a:t>
            </a:r>
            <a:r>
              <a:rPr lang="fr-FR" sz="1400" dirty="0"/>
              <a:t> les presses. 2021</a:t>
            </a:r>
          </a:p>
          <a:p>
            <a:r>
              <a:rPr lang="fr-FR" sz="1400" b="1" dirty="0"/>
              <a:t>Localisation : Etage 1, 304.2 GEM</a:t>
            </a:r>
          </a:p>
          <a:p>
            <a:endParaRPr lang="fr-FR" sz="1400" dirty="0"/>
          </a:p>
          <a:p>
            <a:r>
              <a:rPr lang="fr-FR" sz="1400" dirty="0"/>
              <a:t>GEMENNE François. </a:t>
            </a:r>
            <a:r>
              <a:rPr lang="fr-FR" sz="1400" i="1" dirty="0"/>
              <a:t>Géopolitique du climat : les relations internationales dans un monde en surchauffe.</a:t>
            </a:r>
          </a:p>
          <a:p>
            <a:r>
              <a:rPr lang="fr-FR" sz="1400" dirty="0"/>
              <a:t>Malakoff : Armand Colin, 2021. (Objectif monde)</a:t>
            </a:r>
          </a:p>
          <a:p>
            <a:r>
              <a:rPr lang="fr-FR" sz="1400" b="1" dirty="0"/>
              <a:t>Localisation : Etage 1, 363.7 GEM</a:t>
            </a:r>
          </a:p>
          <a:p>
            <a:endParaRPr lang="fr-FR" sz="1400" dirty="0"/>
          </a:p>
          <a:p>
            <a:r>
              <a:rPr lang="fr-FR" sz="1400" dirty="0"/>
              <a:t>GOH </a:t>
            </a:r>
            <a:r>
              <a:rPr lang="fr-FR" sz="1400" dirty="0" err="1"/>
              <a:t>Kian</a:t>
            </a:r>
            <a:r>
              <a:rPr lang="fr-FR" sz="1400" dirty="0"/>
              <a:t>. </a:t>
            </a:r>
            <a:r>
              <a:rPr lang="fr-FR" sz="1400" i="1" dirty="0" err="1"/>
              <a:t>Form</a:t>
            </a:r>
            <a:r>
              <a:rPr lang="fr-FR" sz="1400" i="1" dirty="0"/>
              <a:t> and flow : the spatial </a:t>
            </a:r>
            <a:r>
              <a:rPr lang="fr-FR" sz="1400" i="1" dirty="0" err="1"/>
              <a:t>politics</a:t>
            </a:r>
            <a:r>
              <a:rPr lang="fr-FR" sz="1400" i="1" dirty="0"/>
              <a:t> of </a:t>
            </a:r>
            <a:r>
              <a:rPr lang="fr-FR" sz="1400" i="1" dirty="0" err="1"/>
              <a:t>urban</a:t>
            </a:r>
            <a:r>
              <a:rPr lang="fr-FR" sz="1400" i="1" dirty="0"/>
              <a:t> </a:t>
            </a:r>
            <a:r>
              <a:rPr lang="fr-FR" sz="1400" i="1" dirty="0" err="1"/>
              <a:t>resilience</a:t>
            </a:r>
            <a:r>
              <a:rPr lang="fr-FR" sz="1400" i="1" dirty="0"/>
              <a:t> and </a:t>
            </a:r>
            <a:r>
              <a:rPr lang="fr-FR" sz="1400" i="1" dirty="0" err="1"/>
              <a:t>climate</a:t>
            </a:r>
            <a:r>
              <a:rPr lang="fr-FR" sz="1400" i="1" dirty="0"/>
              <a:t> justice</a:t>
            </a:r>
            <a:endParaRPr lang="fr-FR" sz="1400" dirty="0"/>
          </a:p>
          <a:p>
            <a:r>
              <a:rPr lang="fr-FR" sz="1400" dirty="0"/>
              <a:t>Cambridge, Massachusetts : The MIT </a:t>
            </a:r>
            <a:r>
              <a:rPr lang="fr-FR" sz="1400" dirty="0" err="1"/>
              <a:t>Press</a:t>
            </a:r>
            <a:r>
              <a:rPr lang="fr-FR" sz="1400" dirty="0"/>
              <a:t>, 2021. (</a:t>
            </a:r>
            <a:r>
              <a:rPr lang="fr-FR" sz="1400" dirty="0" err="1"/>
              <a:t>Urban</a:t>
            </a:r>
            <a:r>
              <a:rPr lang="fr-FR" sz="1400" dirty="0"/>
              <a:t> and </a:t>
            </a:r>
            <a:r>
              <a:rPr lang="fr-FR" sz="1400" dirty="0" err="1"/>
              <a:t>industrial</a:t>
            </a:r>
            <a:r>
              <a:rPr lang="fr-FR" sz="1400" dirty="0"/>
              <a:t> </a:t>
            </a:r>
            <a:r>
              <a:rPr lang="fr-FR" sz="1400" dirty="0" err="1"/>
              <a:t>environments</a:t>
            </a:r>
            <a:r>
              <a:rPr lang="fr-FR" sz="1400" dirty="0"/>
              <a:t>)</a:t>
            </a:r>
          </a:p>
          <a:p>
            <a:r>
              <a:rPr lang="fr-FR" sz="1400" b="1" dirty="0"/>
              <a:t>Localisation : Etage 1, 304.2 </a:t>
            </a:r>
            <a:r>
              <a:rPr lang="fr-FR" sz="1400" b="1" dirty="0" smtClean="0"/>
              <a:t>GOH</a:t>
            </a:r>
          </a:p>
          <a:p>
            <a:endParaRPr lang="fr-FR" sz="1400" dirty="0"/>
          </a:p>
          <a:p>
            <a:r>
              <a:rPr lang="fr-FR" sz="1400" dirty="0"/>
              <a:t>HUET Sylvestre, RAMSTEIN Gilles. </a:t>
            </a:r>
            <a:r>
              <a:rPr lang="fr-FR" sz="1400" i="1" dirty="0"/>
              <a:t>Le climat en 100 questions.</a:t>
            </a:r>
            <a:endParaRPr lang="fr-FR" sz="1400" dirty="0"/>
          </a:p>
          <a:p>
            <a:r>
              <a:rPr lang="fr-FR" sz="1400" dirty="0"/>
              <a:t>Paris : </a:t>
            </a:r>
            <a:r>
              <a:rPr lang="fr-FR" sz="1400" dirty="0" err="1"/>
              <a:t>Thallandier</a:t>
            </a:r>
            <a:r>
              <a:rPr lang="fr-FR" sz="1400" dirty="0"/>
              <a:t>, 2022. (Texto)</a:t>
            </a:r>
          </a:p>
          <a:p>
            <a:r>
              <a:rPr lang="fr-FR" sz="1400" b="1" dirty="0"/>
              <a:t>Localisation : Etage 1, 363.7 HUE</a:t>
            </a:r>
            <a:endParaRPr lang="fr-FR" sz="1400" dirty="0"/>
          </a:p>
          <a:p>
            <a:endParaRPr lang="fr-FR" sz="14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76B1607-8CFA-C749-8804-37843D1B1711}"/>
              </a:ext>
            </a:extLst>
          </p:cNvPr>
          <p:cNvSpPr txBox="1"/>
          <p:nvPr/>
        </p:nvSpPr>
        <p:spPr>
          <a:xfrm>
            <a:off x="462836" y="3565199"/>
            <a:ext cx="20116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﻿</a:t>
            </a:r>
            <a:r>
              <a:rPr lang="fr-FR" i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Bibliographie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A6E8B6-8C16-664D-BCF2-B7FD25A10104}"/>
              </a:ext>
            </a:extLst>
          </p:cNvPr>
          <p:cNvSpPr txBox="1"/>
          <p:nvPr/>
        </p:nvSpPr>
        <p:spPr>
          <a:xfrm>
            <a:off x="443758" y="2056735"/>
            <a:ext cx="2576926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460"/>
              </a:lnSpc>
            </a:pPr>
            <a:r>
              <a:rPr lang="fr-FR" sz="3600" b="1" dirty="0">
                <a:solidFill>
                  <a:schemeClr val="bg1"/>
                </a:solidFill>
                <a:latin typeface="Bebas Neue" panose="020B0606020202050201" pitchFamily="34" charset="77"/>
              </a:rPr>
              <a:t>CLIMAT EN DANGER</a:t>
            </a:r>
            <a:endParaRPr lang="fr-FR" sz="800" b="1" dirty="0">
              <a:solidFill>
                <a:schemeClr val="bg1"/>
              </a:solidFill>
              <a:latin typeface="Bebas Neue" panose="020B0606020202050201" pitchFamily="34" charset="77"/>
            </a:endParaRPr>
          </a:p>
          <a:p>
            <a:pPr>
              <a:lnSpc>
                <a:spcPts val="3460"/>
              </a:lnSpc>
            </a:pPr>
            <a:r>
              <a:rPr lang="fr-FR" sz="1600" b="1" dirty="0">
                <a:solidFill>
                  <a:schemeClr val="bg1"/>
                </a:solidFill>
                <a:latin typeface="Bebas Neue" panose="020B0606020202050201" pitchFamily="34" charset="77"/>
              </a:rPr>
              <a:t>Constat – Causes - Généralités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1E9F55-6EBB-8845-99A5-E70A9D69F8F7}"/>
              </a:ext>
            </a:extLst>
          </p:cNvPr>
          <p:cNvSpPr txBox="1"/>
          <p:nvPr/>
        </p:nvSpPr>
        <p:spPr>
          <a:xfrm>
            <a:off x="3239997" y="691186"/>
            <a:ext cx="3952601" cy="40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3060"/>
              </a:lnSpc>
            </a:pPr>
            <a:r>
              <a:rPr lang="fr-FR" sz="3200" dirty="0">
                <a:solidFill>
                  <a:srgbClr val="101986"/>
                </a:solidFill>
                <a:latin typeface="Bebas Neue" panose="020B0606020202050201" pitchFamily="34" charset="77"/>
              </a:rPr>
              <a:t>BU BOURGET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155496" y="2056735"/>
            <a:ext cx="22696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000" dirty="0">
              <a:solidFill>
                <a:srgbClr val="C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73231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1D7CD55-5ECC-BD49-B63F-B6FBA37632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539" y="1894792"/>
            <a:ext cx="2514600" cy="42037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697D8BD-75DD-6E48-9C19-D95105EA31C0}"/>
              </a:ext>
            </a:extLst>
          </p:cNvPr>
          <p:cNvSpPr txBox="1"/>
          <p:nvPr/>
        </p:nvSpPr>
        <p:spPr>
          <a:xfrm>
            <a:off x="3165995" y="1262327"/>
            <a:ext cx="4100604" cy="89870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﻿</a:t>
            </a:r>
          </a:p>
          <a:p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fr-FR" sz="1400" dirty="0"/>
          </a:p>
          <a:p>
            <a:r>
              <a:rPr lang="fr-FR" sz="1400" dirty="0"/>
              <a:t>HUET Sylvestre. </a:t>
            </a:r>
            <a:r>
              <a:rPr lang="fr-FR" sz="1400" i="1" dirty="0"/>
              <a:t>Les dessous de la cacophonie climatique.</a:t>
            </a:r>
            <a:endParaRPr lang="fr-FR" sz="1400" dirty="0"/>
          </a:p>
          <a:p>
            <a:r>
              <a:rPr lang="fr-FR" sz="1400" dirty="0"/>
              <a:t>Montreuil : La ville brûle, 2015. </a:t>
            </a:r>
          </a:p>
          <a:p>
            <a:r>
              <a:rPr lang="fr-FR" sz="1400" b="1" dirty="0"/>
              <a:t>Localisation : Etage 1, 363.73 HUE</a:t>
            </a:r>
          </a:p>
          <a:p>
            <a:endParaRPr lang="fr-FR" sz="1400" dirty="0"/>
          </a:p>
          <a:p>
            <a:r>
              <a:rPr lang="fr-FR" sz="1400" dirty="0"/>
              <a:t>JOUVENET Morgan. </a:t>
            </a:r>
            <a:r>
              <a:rPr lang="fr-FR" sz="1400" i="1" dirty="0"/>
              <a:t>Des glaces polaires au climat de la terre : enquête sur  une aventure scientifique.</a:t>
            </a:r>
          </a:p>
          <a:p>
            <a:r>
              <a:rPr lang="fr-FR" sz="1400" dirty="0"/>
              <a:t>Paris : CNRS éditions, 2022. </a:t>
            </a:r>
          </a:p>
          <a:p>
            <a:r>
              <a:rPr lang="fr-FR" sz="1400" b="1" dirty="0"/>
              <a:t>Localisation : Etage 1, 551.6 JOU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JOUZEL Claude </a:t>
            </a:r>
            <a:r>
              <a:rPr lang="fr-FR" sz="1400" dirty="0" err="1"/>
              <a:t>Lorius</a:t>
            </a:r>
            <a:r>
              <a:rPr lang="fr-FR" sz="1400" dirty="0"/>
              <a:t>, RAYNAUD Dominique . </a:t>
            </a:r>
            <a:r>
              <a:rPr lang="fr-FR" sz="1400" i="1" dirty="0"/>
              <a:t>Planète blanche : les glaces, le climat et l’environnement</a:t>
            </a:r>
          </a:p>
          <a:p>
            <a:r>
              <a:rPr lang="fr-FR" sz="1400" dirty="0"/>
              <a:t>Paris : Odile Jacob, 2008. (Sciences)</a:t>
            </a:r>
          </a:p>
          <a:p>
            <a:r>
              <a:rPr lang="fr-FR" sz="1400" b="1" dirty="0"/>
              <a:t>Localisation : Etage 1, 551.31 JOU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KANDEL Robert. </a:t>
            </a:r>
            <a:r>
              <a:rPr lang="fr-FR" sz="1400" i="1" dirty="0"/>
              <a:t>Le réchauffement climatique.</a:t>
            </a:r>
            <a:endParaRPr lang="fr-FR" sz="1400" dirty="0"/>
          </a:p>
          <a:p>
            <a:r>
              <a:rPr lang="fr-FR" sz="1400" dirty="0"/>
              <a:t>Paris : PUF/</a:t>
            </a:r>
            <a:r>
              <a:rPr lang="fr-FR" sz="1400" dirty="0" err="1"/>
              <a:t>Humensis</a:t>
            </a:r>
            <a:r>
              <a:rPr lang="fr-FR" sz="1400" dirty="0"/>
              <a:t>, 2019. (Que sais-je? Sciences ; 3650)</a:t>
            </a:r>
          </a:p>
          <a:p>
            <a:r>
              <a:rPr lang="fr-FR" sz="1400" b="1" dirty="0"/>
              <a:t>Localisation : Etage 1, 551.6 KAN</a:t>
            </a:r>
          </a:p>
          <a:p>
            <a:endParaRPr lang="fr-FR" sz="1400" b="1" dirty="0"/>
          </a:p>
          <a:p>
            <a:r>
              <a:rPr lang="fr-FR" sz="1400" dirty="0"/>
              <a:t>KATAPULT. </a:t>
            </a:r>
            <a:r>
              <a:rPr lang="fr-FR" sz="1400" i="1" dirty="0"/>
              <a:t>100 cartes pour sauver la planètes.</a:t>
            </a:r>
            <a:endParaRPr lang="fr-FR" sz="1400" dirty="0"/>
          </a:p>
          <a:p>
            <a:r>
              <a:rPr lang="fr-FR" sz="1400" dirty="0"/>
              <a:t>Grenoble : </a:t>
            </a:r>
            <a:r>
              <a:rPr lang="fr-FR" sz="1400" dirty="0" err="1"/>
              <a:t>Glénat</a:t>
            </a:r>
            <a:r>
              <a:rPr lang="fr-FR" sz="1400" dirty="0"/>
              <a:t>, 2022. </a:t>
            </a:r>
          </a:p>
          <a:p>
            <a:r>
              <a:rPr lang="fr-FR" sz="1400" b="1" dirty="0"/>
              <a:t>Localisation : Etage 1, 363.7 KAT</a:t>
            </a:r>
          </a:p>
          <a:p>
            <a:endParaRPr lang="fr-FR" sz="1400" b="1" dirty="0"/>
          </a:p>
          <a:p>
            <a:r>
              <a:rPr lang="fr-FR" sz="1400" dirty="0"/>
              <a:t>KLEIN </a:t>
            </a:r>
            <a:r>
              <a:rPr lang="fr-FR" sz="1400" dirty="0" err="1"/>
              <a:t>Grady</a:t>
            </a:r>
            <a:r>
              <a:rPr lang="fr-FR" sz="1400" dirty="0"/>
              <a:t>, BAUMAN </a:t>
            </a:r>
            <a:r>
              <a:rPr lang="fr-FR" sz="1400" dirty="0" err="1"/>
              <a:t>Yoram</a:t>
            </a:r>
            <a:r>
              <a:rPr lang="fr-FR" sz="1400" dirty="0"/>
              <a:t>. </a:t>
            </a:r>
            <a:r>
              <a:rPr lang="fr-FR" sz="1400" i="1" dirty="0"/>
              <a:t>Le changement climatique en BD.</a:t>
            </a:r>
            <a:endParaRPr lang="fr-FR" sz="1400" dirty="0"/>
          </a:p>
          <a:p>
            <a:r>
              <a:rPr lang="fr-FR" sz="1400" dirty="0"/>
              <a:t>Paris : Eyrolles, 2015. </a:t>
            </a:r>
          </a:p>
          <a:p>
            <a:r>
              <a:rPr lang="fr-FR" sz="1400" b="1" dirty="0"/>
              <a:t>Localisation : Etage 1, 363.73 KLE</a:t>
            </a:r>
          </a:p>
          <a:p>
            <a:endParaRPr lang="fr-FR" sz="1400" dirty="0"/>
          </a:p>
          <a:p>
            <a:r>
              <a:rPr lang="fr-FR" sz="1400" dirty="0"/>
              <a:t>LEGAVE </a:t>
            </a:r>
            <a:r>
              <a:rPr lang="fr-FR" sz="1400" dirty="0" err="1"/>
              <a:t>Jean_Michel</a:t>
            </a:r>
            <a:r>
              <a:rPr lang="fr-FR" sz="1400" dirty="0"/>
              <a:t>. </a:t>
            </a:r>
            <a:r>
              <a:rPr lang="fr-FR" sz="1400" i="1" dirty="0"/>
              <a:t>Les productions fruitières à l’heure du changement climatique : risques et opportunités en régions tempérées.</a:t>
            </a:r>
            <a:endParaRPr lang="fr-FR" sz="1400" dirty="0"/>
          </a:p>
          <a:p>
            <a:r>
              <a:rPr lang="fr-FR" sz="1400" dirty="0"/>
              <a:t>Versailles : Editions </a:t>
            </a:r>
            <a:r>
              <a:rPr lang="fr-FR" sz="1400" dirty="0" err="1"/>
              <a:t>Quae</a:t>
            </a:r>
            <a:r>
              <a:rPr lang="fr-FR" sz="1400" dirty="0"/>
              <a:t>, 2022</a:t>
            </a:r>
          </a:p>
          <a:p>
            <a:r>
              <a:rPr lang="fr-FR" sz="1400" b="1" dirty="0"/>
              <a:t>Localisation : Etage 1, 634 LEG</a:t>
            </a:r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endParaRPr lang="fr-FR" sz="1400" b="1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76B1607-8CFA-C749-8804-37843D1B1711}"/>
              </a:ext>
            </a:extLst>
          </p:cNvPr>
          <p:cNvSpPr txBox="1"/>
          <p:nvPr/>
        </p:nvSpPr>
        <p:spPr>
          <a:xfrm>
            <a:off x="462836" y="3565199"/>
            <a:ext cx="20116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﻿</a:t>
            </a:r>
            <a:r>
              <a:rPr lang="fr-FR" i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Bibliographie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A6E8B6-8C16-664D-BCF2-B7FD25A10104}"/>
              </a:ext>
            </a:extLst>
          </p:cNvPr>
          <p:cNvSpPr txBox="1"/>
          <p:nvPr/>
        </p:nvSpPr>
        <p:spPr>
          <a:xfrm>
            <a:off x="443758" y="2056735"/>
            <a:ext cx="2576926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460"/>
              </a:lnSpc>
            </a:pPr>
            <a:r>
              <a:rPr lang="fr-FR" sz="3600" b="1" dirty="0">
                <a:solidFill>
                  <a:schemeClr val="bg1"/>
                </a:solidFill>
                <a:latin typeface="Bebas Neue" panose="020B0606020202050201" pitchFamily="34" charset="77"/>
              </a:rPr>
              <a:t>CLIMAT EN DANGER</a:t>
            </a:r>
            <a:endParaRPr lang="fr-FR" sz="800" b="1" dirty="0">
              <a:solidFill>
                <a:schemeClr val="bg1"/>
              </a:solidFill>
              <a:latin typeface="Bebas Neue" panose="020B0606020202050201" pitchFamily="34" charset="77"/>
            </a:endParaRPr>
          </a:p>
          <a:p>
            <a:pPr>
              <a:lnSpc>
                <a:spcPts val="3460"/>
              </a:lnSpc>
            </a:pPr>
            <a:r>
              <a:rPr lang="fr-FR" sz="1600" b="1" dirty="0">
                <a:solidFill>
                  <a:schemeClr val="bg1"/>
                </a:solidFill>
                <a:latin typeface="Bebas Neue" panose="020B0606020202050201" pitchFamily="34" charset="77"/>
              </a:rPr>
              <a:t>Constat – Causes - Généralités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1E9F55-6EBB-8845-99A5-E70A9D69F8F7}"/>
              </a:ext>
            </a:extLst>
          </p:cNvPr>
          <p:cNvSpPr txBox="1"/>
          <p:nvPr/>
        </p:nvSpPr>
        <p:spPr>
          <a:xfrm>
            <a:off x="3239997" y="691186"/>
            <a:ext cx="3952601" cy="40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3060"/>
              </a:lnSpc>
            </a:pPr>
            <a:r>
              <a:rPr lang="fr-FR" sz="3200" dirty="0">
                <a:solidFill>
                  <a:srgbClr val="101986"/>
                </a:solidFill>
                <a:latin typeface="Bebas Neue" panose="020B0606020202050201" pitchFamily="34" charset="77"/>
              </a:rPr>
              <a:t>BU BOURGET</a:t>
            </a:r>
          </a:p>
        </p:txBody>
      </p:sp>
    </p:spTree>
    <p:extLst>
      <p:ext uri="{BB962C8B-B14F-4D97-AF65-F5344CB8AC3E}">
        <p14:creationId xmlns:p14="http://schemas.microsoft.com/office/powerpoint/2010/main" val="1487107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1D7CD55-5ECC-BD49-B63F-B6FBA37632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539" y="1894792"/>
            <a:ext cx="2514600" cy="42037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697D8BD-75DD-6E48-9C19-D95105EA31C0}"/>
              </a:ext>
            </a:extLst>
          </p:cNvPr>
          <p:cNvSpPr txBox="1"/>
          <p:nvPr/>
        </p:nvSpPr>
        <p:spPr>
          <a:xfrm>
            <a:off x="3165995" y="1438269"/>
            <a:ext cx="4100604" cy="85561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﻿</a:t>
            </a:r>
          </a:p>
          <a:p>
            <a:endParaRPr lang="fr-FR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1400" dirty="0"/>
              <a:t>MARE Cyril, RAHER Rémi. </a:t>
            </a:r>
            <a:r>
              <a:rPr lang="fr-FR" sz="1400" i="1" dirty="0"/>
              <a:t>Géopolitique de l’</a:t>
            </a:r>
            <a:r>
              <a:rPr lang="fr-FR" sz="1400" i="1" dirty="0" err="1"/>
              <a:t>artique</a:t>
            </a:r>
            <a:r>
              <a:rPr lang="fr-FR" sz="1400" i="1" dirty="0"/>
              <a:t> : la terre des ours face à l’</a:t>
            </a:r>
            <a:r>
              <a:rPr lang="fr-FR" sz="1400" i="1" dirty="0" err="1"/>
              <a:t>appetit</a:t>
            </a:r>
            <a:r>
              <a:rPr lang="fr-FR" sz="1400" i="1" dirty="0"/>
              <a:t> des nations.</a:t>
            </a:r>
          </a:p>
          <a:p>
            <a:r>
              <a:rPr lang="fr-FR" sz="1400" dirty="0"/>
              <a:t>Paris : L’Harmattan, 2014. (Questions contemporaines)</a:t>
            </a:r>
          </a:p>
          <a:p>
            <a:r>
              <a:rPr lang="fr-FR" sz="1400" b="1" dirty="0"/>
              <a:t>Localisation : Etage 1, 320.9 MAR</a:t>
            </a:r>
          </a:p>
          <a:p>
            <a:endParaRPr lang="fr-FR" sz="1400" dirty="0"/>
          </a:p>
          <a:p>
            <a:r>
              <a:rPr lang="fr-FR" sz="1400" dirty="0"/>
              <a:t>MASLIN Mark. </a:t>
            </a:r>
            <a:r>
              <a:rPr lang="fr-FR" sz="1400" i="1" dirty="0"/>
              <a:t>Le changement climatique.</a:t>
            </a:r>
            <a:endParaRPr lang="fr-FR" sz="1400" dirty="0"/>
          </a:p>
          <a:p>
            <a:r>
              <a:rPr lang="fr-FR" sz="1400" dirty="0"/>
              <a:t>Les Ulis : EDP Sciences, 2022. (</a:t>
            </a:r>
            <a:r>
              <a:rPr lang="fr-FR" sz="1400" dirty="0" err="1"/>
              <a:t>ChronoSciences</a:t>
            </a:r>
            <a:r>
              <a:rPr lang="fr-FR" sz="1400" dirty="0"/>
              <a:t>)</a:t>
            </a:r>
          </a:p>
          <a:p>
            <a:r>
              <a:rPr lang="fr-FR" sz="1400" b="1" dirty="0"/>
              <a:t>Localisation : Etage 1, 363.7 MAS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MELIERES Antoinette, MARECHAL Chloé. </a:t>
            </a:r>
            <a:r>
              <a:rPr lang="fr-FR" sz="1400" i="1" dirty="0"/>
              <a:t>Climats : passé, présent, futur.</a:t>
            </a:r>
            <a:endParaRPr lang="fr-FR" sz="1400" dirty="0"/>
          </a:p>
          <a:p>
            <a:r>
              <a:rPr lang="fr-FR" sz="1400" dirty="0"/>
              <a:t>Paris : Belin, 2019. </a:t>
            </a:r>
          </a:p>
          <a:p>
            <a:r>
              <a:rPr lang="fr-FR" sz="1400" b="1" dirty="0"/>
              <a:t>Localisation : Etage 1, 551.6 MEL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MONS Ludovic. </a:t>
            </a:r>
            <a:r>
              <a:rPr lang="fr-FR" sz="1400" i="1" dirty="0"/>
              <a:t>Les enjeux de l’énergie : pétrole, nucléaire, et après ?.</a:t>
            </a:r>
            <a:endParaRPr lang="fr-FR" sz="1400" dirty="0"/>
          </a:p>
          <a:p>
            <a:r>
              <a:rPr lang="fr-FR" sz="1400" dirty="0"/>
              <a:t>Paris : Larousse, 2011 (petite encyclopédie Larousse). </a:t>
            </a:r>
          </a:p>
          <a:p>
            <a:r>
              <a:rPr lang="fr-FR" sz="1400" b="1" dirty="0"/>
              <a:t>Localisation : Etage 1, 333.79 MON</a:t>
            </a:r>
          </a:p>
          <a:p>
            <a:endParaRPr lang="fr-FR" sz="1400" dirty="0"/>
          </a:p>
          <a:p>
            <a:r>
              <a:rPr lang="fr-FR" sz="1400" dirty="0"/>
              <a:t>PECAU Pierre. </a:t>
            </a:r>
            <a:r>
              <a:rPr lang="fr-FR" sz="1400" i="1" dirty="0"/>
              <a:t>La malédiction du pétrole</a:t>
            </a:r>
          </a:p>
          <a:p>
            <a:r>
              <a:rPr lang="fr-FR" sz="1400" dirty="0"/>
              <a:t>Paris : Delcourt, 2020. </a:t>
            </a:r>
          </a:p>
          <a:p>
            <a:r>
              <a:rPr lang="fr-FR" sz="1400" b="1" dirty="0"/>
              <a:t>Localisation : Etage 1 Espace détente, BD PEC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RENCK Jonathan. </a:t>
            </a:r>
            <a:r>
              <a:rPr lang="fr-FR" sz="1400" i="1" dirty="0" err="1"/>
              <a:t>Chernobyl</a:t>
            </a:r>
            <a:r>
              <a:rPr lang="fr-FR" sz="1400" i="1" dirty="0"/>
              <a:t> </a:t>
            </a:r>
            <a:r>
              <a:rPr lang="fr-FR" sz="1400" b="1" dirty="0"/>
              <a:t>[DVD].</a:t>
            </a:r>
          </a:p>
          <a:p>
            <a:r>
              <a:rPr lang="fr-FR" sz="1400" dirty="0"/>
              <a:t>Neuilly-sur-Seine : HBO, 2019.</a:t>
            </a:r>
          </a:p>
          <a:p>
            <a:r>
              <a:rPr lang="fr-FR" sz="1400" b="1" dirty="0"/>
              <a:t>Localisation : Etage 1 Espace détente, CHER</a:t>
            </a:r>
          </a:p>
          <a:p>
            <a:endParaRPr lang="fr-FR" sz="1400" dirty="0"/>
          </a:p>
          <a:p>
            <a:r>
              <a:rPr lang="fr-FR" sz="1400" dirty="0"/>
              <a:t>RINGENBACH Cédric. </a:t>
            </a:r>
            <a:r>
              <a:rPr lang="fr-FR" sz="1400" i="1" dirty="0"/>
              <a:t>La fresque du climat : vous avez toutes les cartes en main : adultes.</a:t>
            </a:r>
            <a:endParaRPr lang="fr-FR" sz="1400" dirty="0"/>
          </a:p>
          <a:p>
            <a:r>
              <a:rPr lang="fr-FR" sz="1400" dirty="0"/>
              <a:t>Paris : Association de la fresque du climat, 2021</a:t>
            </a:r>
          </a:p>
          <a:p>
            <a:r>
              <a:rPr lang="fr-FR" sz="1400" b="1" dirty="0"/>
              <a:t>Localisation : Etage 1, BOU Accueil</a:t>
            </a:r>
          </a:p>
          <a:p>
            <a:endParaRPr lang="fr-FR" sz="1400" b="1" dirty="0"/>
          </a:p>
          <a:p>
            <a:r>
              <a:rPr lang="fr-FR" sz="1400" dirty="0"/>
              <a:t>ROCHE Pierre-Alain. </a:t>
            </a:r>
            <a:r>
              <a:rPr lang="fr-FR" sz="1400" i="1" dirty="0"/>
              <a:t>L’eau dans le monde : comprendre et agir.</a:t>
            </a:r>
            <a:endParaRPr lang="fr-FR" sz="1400" dirty="0"/>
          </a:p>
          <a:p>
            <a:r>
              <a:rPr lang="fr-FR" sz="1400" dirty="0"/>
              <a:t>Paris : Presses des Ponts, 2021. </a:t>
            </a:r>
          </a:p>
          <a:p>
            <a:r>
              <a:rPr lang="fr-FR" sz="1400" b="1" dirty="0"/>
              <a:t>Localisation : Etage 1, 333.91 ROC</a:t>
            </a:r>
          </a:p>
          <a:p>
            <a:endParaRPr lang="fr-FR" sz="1400" dirty="0"/>
          </a:p>
          <a:p>
            <a:endParaRPr lang="fr-FR" sz="1400" b="1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76B1607-8CFA-C749-8804-37843D1B1711}"/>
              </a:ext>
            </a:extLst>
          </p:cNvPr>
          <p:cNvSpPr txBox="1"/>
          <p:nvPr/>
        </p:nvSpPr>
        <p:spPr>
          <a:xfrm>
            <a:off x="462836" y="3565199"/>
            <a:ext cx="20116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﻿</a:t>
            </a:r>
            <a:r>
              <a:rPr lang="fr-FR" i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Bibliographie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A6E8B6-8C16-664D-BCF2-B7FD25A10104}"/>
              </a:ext>
            </a:extLst>
          </p:cNvPr>
          <p:cNvSpPr txBox="1"/>
          <p:nvPr/>
        </p:nvSpPr>
        <p:spPr>
          <a:xfrm>
            <a:off x="443758" y="2056735"/>
            <a:ext cx="2576926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460"/>
              </a:lnSpc>
            </a:pPr>
            <a:r>
              <a:rPr lang="fr-FR" sz="3600" b="1" dirty="0">
                <a:solidFill>
                  <a:schemeClr val="bg1"/>
                </a:solidFill>
                <a:latin typeface="Bebas Neue" panose="020B0606020202050201" pitchFamily="34" charset="77"/>
              </a:rPr>
              <a:t>CLIMAT EN DANGER</a:t>
            </a:r>
            <a:endParaRPr lang="fr-FR" sz="800" b="1" dirty="0">
              <a:solidFill>
                <a:schemeClr val="bg1"/>
              </a:solidFill>
              <a:latin typeface="Bebas Neue" panose="020B0606020202050201" pitchFamily="34" charset="77"/>
            </a:endParaRPr>
          </a:p>
          <a:p>
            <a:pPr>
              <a:lnSpc>
                <a:spcPts val="3460"/>
              </a:lnSpc>
            </a:pPr>
            <a:r>
              <a:rPr lang="fr-FR" sz="1600" b="1" dirty="0">
                <a:solidFill>
                  <a:schemeClr val="bg1"/>
                </a:solidFill>
                <a:latin typeface="Bebas Neue" panose="020B0606020202050201" pitchFamily="34" charset="77"/>
              </a:rPr>
              <a:t>Constat – Causes - Généralités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1E9F55-6EBB-8845-99A5-E70A9D69F8F7}"/>
              </a:ext>
            </a:extLst>
          </p:cNvPr>
          <p:cNvSpPr txBox="1"/>
          <p:nvPr/>
        </p:nvSpPr>
        <p:spPr>
          <a:xfrm>
            <a:off x="3239997" y="691186"/>
            <a:ext cx="3952601" cy="40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3060"/>
              </a:lnSpc>
            </a:pPr>
            <a:r>
              <a:rPr lang="fr-FR" sz="3200" dirty="0">
                <a:solidFill>
                  <a:srgbClr val="101986"/>
                </a:solidFill>
                <a:latin typeface="Bebas Neue" panose="020B0606020202050201" pitchFamily="34" charset="77"/>
              </a:rPr>
              <a:t>BU BOURGET</a:t>
            </a:r>
          </a:p>
        </p:txBody>
      </p:sp>
    </p:spTree>
    <p:extLst>
      <p:ext uri="{BB962C8B-B14F-4D97-AF65-F5344CB8AC3E}">
        <p14:creationId xmlns:p14="http://schemas.microsoft.com/office/powerpoint/2010/main" val="1644907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1D7CD55-5ECC-BD49-B63F-B6FBA37632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539" y="1894792"/>
            <a:ext cx="2514600" cy="42037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697D8BD-75DD-6E48-9C19-D95105EA31C0}"/>
              </a:ext>
            </a:extLst>
          </p:cNvPr>
          <p:cNvSpPr txBox="1"/>
          <p:nvPr/>
        </p:nvSpPr>
        <p:spPr>
          <a:xfrm>
            <a:off x="3165995" y="1428262"/>
            <a:ext cx="4100604" cy="66479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﻿</a:t>
            </a:r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SERONIE Jean-Marie. </a:t>
            </a:r>
            <a:r>
              <a:rPr lang="fr-FR" sz="1400" i="1" dirty="0"/>
              <a:t>2041, l’odyssée paysanne : pour la santé de l’homme et de la planète</a:t>
            </a:r>
            <a:endParaRPr lang="fr-FR" sz="1400" dirty="0"/>
          </a:p>
          <a:p>
            <a:r>
              <a:rPr lang="fr-FR" sz="1400" dirty="0"/>
              <a:t>Paris : 2ditions France agricole, 2022</a:t>
            </a:r>
          </a:p>
          <a:p>
            <a:r>
              <a:rPr lang="fr-FR" sz="1400" b="1" dirty="0"/>
              <a:t>Localisation : Etage 1, 338.1 SER</a:t>
            </a:r>
          </a:p>
          <a:p>
            <a:endParaRPr lang="fr-FR" sz="1400" dirty="0"/>
          </a:p>
          <a:p>
            <a:r>
              <a:rPr lang="fr-FR" sz="1400" dirty="0"/>
              <a:t>VEYRET Yvette, ARNOULD Paul. </a:t>
            </a:r>
            <a:r>
              <a:rPr lang="fr-FR" sz="1400" i="1" dirty="0"/>
              <a:t>Atlas du développement durable.</a:t>
            </a:r>
          </a:p>
          <a:p>
            <a:r>
              <a:rPr lang="fr-FR" sz="1400" dirty="0"/>
              <a:t>Paris : Autrement, 2022. (Atlas/monde)</a:t>
            </a:r>
          </a:p>
          <a:p>
            <a:r>
              <a:rPr lang="fr-FR" sz="1400" b="1" dirty="0"/>
              <a:t>Localisation : Etage 1, 338.9 VEY</a:t>
            </a:r>
          </a:p>
          <a:p>
            <a:endParaRPr lang="fr-FR" sz="1400" dirty="0"/>
          </a:p>
          <a:p>
            <a:r>
              <a:rPr lang="fr-FR" sz="1400" dirty="0"/>
              <a:t>WIESENFELD Bernard. </a:t>
            </a:r>
            <a:r>
              <a:rPr lang="fr-FR" sz="1400" i="1" dirty="0"/>
              <a:t>L’énergie en 2050 : nouveaux défis et faux espoirs.</a:t>
            </a:r>
            <a:endParaRPr lang="fr-FR" sz="1400" dirty="0"/>
          </a:p>
          <a:p>
            <a:r>
              <a:rPr lang="fr-FR" sz="1400" dirty="0"/>
              <a:t>Les Ulis : EDP Sciences, 2005. </a:t>
            </a:r>
          </a:p>
          <a:p>
            <a:r>
              <a:rPr lang="fr-FR" sz="1400" b="1" dirty="0"/>
              <a:t>Localisation : Etage 1, 333.79 WIE</a:t>
            </a:r>
            <a:endParaRPr lang="fr-FR" sz="1400" dirty="0"/>
          </a:p>
          <a:p>
            <a:endParaRPr lang="fr-FR" sz="1400" dirty="0"/>
          </a:p>
          <a:p>
            <a:r>
              <a:rPr lang="fr-FR" sz="1400" i="1" dirty="0"/>
              <a:t>La météorologie Revue de l’atmosphère et du climat</a:t>
            </a:r>
            <a:r>
              <a:rPr lang="fr-FR" sz="1400" dirty="0"/>
              <a:t>, 2022, n°116 ; n°118</a:t>
            </a:r>
          </a:p>
          <a:p>
            <a:r>
              <a:rPr lang="fr-FR" sz="1400" b="1" dirty="0"/>
              <a:t>Localisation : Etage 1, 550 MET</a:t>
            </a:r>
          </a:p>
          <a:p>
            <a:endParaRPr lang="fr-FR" sz="1400" b="1" dirty="0"/>
          </a:p>
          <a:p>
            <a:r>
              <a:rPr lang="fr-FR" sz="1400" i="1" dirty="0"/>
              <a:t>Rencontres intimes avec l’anthropocène : récits personnels de scientifiques. </a:t>
            </a:r>
            <a:r>
              <a:rPr lang="fr-FR" sz="1400" b="1" dirty="0"/>
              <a:t>[EN LIGNE]. </a:t>
            </a:r>
            <a:r>
              <a:rPr lang="fr-FR" sz="1400" dirty="0"/>
              <a:t>Disponible sur :</a:t>
            </a:r>
          </a:p>
          <a:p>
            <a:r>
              <a:rPr lang="fr-FR" sz="1400" dirty="0"/>
              <a:t> </a:t>
            </a:r>
            <a:r>
              <a:rPr lang="fr-FR" sz="1400" dirty="0">
                <a:hlinkClick r:id="rId4"/>
              </a:rPr>
              <a:t>https://www.sorbonne-universite.fr/sites/default/files/media/2022-04/Recits_athropocene_version_publiee.pdf</a:t>
            </a:r>
            <a:endParaRPr lang="fr-FR" sz="1400" dirty="0"/>
          </a:p>
          <a:p>
            <a:r>
              <a:rPr lang="fr-FR" sz="1400" dirty="0"/>
              <a:t>(consulté le 15/12/2022)</a:t>
            </a:r>
          </a:p>
          <a:p>
            <a:endParaRPr lang="fr-FR" sz="1400" dirty="0"/>
          </a:p>
          <a:p>
            <a:endParaRPr lang="fr-FR" sz="1400" dirty="0"/>
          </a:p>
          <a:p>
            <a:endParaRPr lang="fr-FR" sz="1400" b="1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76B1607-8CFA-C749-8804-37843D1B1711}"/>
              </a:ext>
            </a:extLst>
          </p:cNvPr>
          <p:cNvSpPr txBox="1"/>
          <p:nvPr/>
        </p:nvSpPr>
        <p:spPr>
          <a:xfrm>
            <a:off x="462836" y="3565199"/>
            <a:ext cx="20116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﻿</a:t>
            </a:r>
            <a:r>
              <a:rPr lang="fr-FR" i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Bibliographie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A6E8B6-8C16-664D-BCF2-B7FD25A10104}"/>
              </a:ext>
            </a:extLst>
          </p:cNvPr>
          <p:cNvSpPr txBox="1"/>
          <p:nvPr/>
        </p:nvSpPr>
        <p:spPr>
          <a:xfrm>
            <a:off x="443758" y="2056735"/>
            <a:ext cx="2576926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460"/>
              </a:lnSpc>
            </a:pPr>
            <a:r>
              <a:rPr lang="fr-FR" sz="3600" b="1" dirty="0">
                <a:solidFill>
                  <a:schemeClr val="bg1"/>
                </a:solidFill>
                <a:latin typeface="Bebas Neue" panose="020B0606020202050201" pitchFamily="34" charset="77"/>
              </a:rPr>
              <a:t>CLIMAT EN DANGER</a:t>
            </a:r>
            <a:endParaRPr lang="fr-FR" sz="800" b="1" dirty="0">
              <a:solidFill>
                <a:schemeClr val="bg1"/>
              </a:solidFill>
              <a:latin typeface="Bebas Neue" panose="020B0606020202050201" pitchFamily="34" charset="77"/>
            </a:endParaRPr>
          </a:p>
          <a:p>
            <a:pPr>
              <a:lnSpc>
                <a:spcPts val="3460"/>
              </a:lnSpc>
            </a:pPr>
            <a:r>
              <a:rPr lang="fr-FR" sz="1600" b="1" dirty="0">
                <a:solidFill>
                  <a:schemeClr val="bg1"/>
                </a:solidFill>
                <a:latin typeface="Bebas Neue" panose="020B0606020202050201" pitchFamily="34" charset="77"/>
              </a:rPr>
              <a:t>Constat – Causes - Généralités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1E9F55-6EBB-8845-99A5-E70A9D69F8F7}"/>
              </a:ext>
            </a:extLst>
          </p:cNvPr>
          <p:cNvSpPr txBox="1"/>
          <p:nvPr/>
        </p:nvSpPr>
        <p:spPr>
          <a:xfrm>
            <a:off x="3239997" y="691186"/>
            <a:ext cx="3952601" cy="40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3060"/>
              </a:lnSpc>
            </a:pPr>
            <a:r>
              <a:rPr lang="fr-FR" sz="3200" dirty="0">
                <a:solidFill>
                  <a:srgbClr val="101986"/>
                </a:solidFill>
                <a:latin typeface="Bebas Neue" panose="020B0606020202050201" pitchFamily="34" charset="77"/>
              </a:rPr>
              <a:t>BU BOURGET</a:t>
            </a:r>
          </a:p>
        </p:txBody>
      </p:sp>
    </p:spTree>
    <p:extLst>
      <p:ext uri="{BB962C8B-B14F-4D97-AF65-F5344CB8AC3E}">
        <p14:creationId xmlns:p14="http://schemas.microsoft.com/office/powerpoint/2010/main" val="21500655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1729</TotalTime>
  <Words>50</Words>
  <Application>Microsoft Office PowerPoint</Application>
  <PresentationFormat>Personnalisé</PresentationFormat>
  <Paragraphs>164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Bebas Neue</vt:lpstr>
      <vt:lpstr>Calibri</vt:lpstr>
      <vt:lpstr>Calibri Light</vt:lpstr>
      <vt:lpstr>Open Sans</vt:lpstr>
      <vt:lpstr>Open Sans Semibold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Microsoft Office</dc:creator>
  <cp:lastModifiedBy>Utilisateur Windows</cp:lastModifiedBy>
  <cp:revision>50</cp:revision>
  <cp:lastPrinted>2023-01-06T13:38:07Z</cp:lastPrinted>
  <dcterms:created xsi:type="dcterms:W3CDTF">2020-11-26T14:55:26Z</dcterms:created>
  <dcterms:modified xsi:type="dcterms:W3CDTF">2023-01-09T15:34:03Z</dcterms:modified>
</cp:coreProperties>
</file>