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7559675" cy="1069181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3439"/>
    <a:srgbClr val="DF3A43"/>
    <a:srgbClr val="10198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6"/>
    <p:restoredTop sz="94655"/>
  </p:normalViewPr>
  <p:slideViewPr>
    <p:cSldViewPr snapToGrid="0" snapToObjects="1">
      <p:cViewPr varScale="1">
        <p:scale>
          <a:sx n="78" d="100"/>
          <a:sy n="78" d="100"/>
        </p:scale>
        <p:origin x="4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38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64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64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61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65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15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9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62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82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29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5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21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arte.tv/fr/videos/101940-008-A/et-si-la-glace-disparaissait/" TargetMode="External"/><Relationship Id="rId4" Type="http://schemas.openxmlformats.org/officeDocument/2006/relationships/hyperlink" Target="https://www.arte.tv/fr/videos/106527-023-A/2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83002" y="1878870"/>
            <a:ext cx="4100604" cy="90486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  <a:r>
              <a:rPr lang="fr-FR" sz="1400" i="1" dirty="0"/>
              <a:t>Changement climatique : quels défis pour le Sud ?</a:t>
            </a:r>
          </a:p>
          <a:p>
            <a:r>
              <a:rPr lang="fr-FR" sz="1400" dirty="0"/>
              <a:t>Marseille : IRD éditions, 2015</a:t>
            </a:r>
          </a:p>
          <a:p>
            <a:r>
              <a:rPr lang="fr-FR" sz="1400" b="1" dirty="0"/>
              <a:t>Localisation : Etage 1, 551.6 </a:t>
            </a:r>
            <a:r>
              <a:rPr lang="fr-FR" sz="1400" b="1" dirty="0" err="1"/>
              <a:t>cha</a:t>
            </a:r>
            <a:endParaRPr lang="fr-FR" sz="1400" dirty="0"/>
          </a:p>
          <a:p>
            <a:endParaRPr lang="fr-FR" sz="1400" dirty="0"/>
          </a:p>
          <a:p>
            <a:r>
              <a:rPr lang="fr-FR" sz="1400" i="1" dirty="0"/>
              <a:t>Les impacts spatiaux du changement climatique.</a:t>
            </a:r>
            <a:endParaRPr lang="fr-FR" sz="1400" dirty="0"/>
          </a:p>
          <a:p>
            <a:r>
              <a:rPr lang="fr-FR" sz="1400" dirty="0"/>
              <a:t>London : ISTE Editions, 2020. </a:t>
            </a:r>
          </a:p>
          <a:p>
            <a:r>
              <a:rPr lang="fr-FR" sz="1400" b="1" dirty="0"/>
              <a:t>Localisation : Etage 1, 551.6 </a:t>
            </a:r>
            <a:r>
              <a:rPr lang="fr-FR" sz="1400" b="1" dirty="0" err="1"/>
              <a:t>imp</a:t>
            </a:r>
            <a:endParaRPr lang="fr-FR" sz="1400" dirty="0"/>
          </a:p>
          <a:p>
            <a:endParaRPr lang="fr-FR" sz="1400" dirty="0"/>
          </a:p>
          <a:p>
            <a:r>
              <a:rPr lang="fr-FR" sz="1400" i="1" dirty="0"/>
              <a:t>Feux de végétation : comprendre leur diversité et leur évolution.</a:t>
            </a:r>
            <a:endParaRPr lang="fr-FR" sz="1400" dirty="0"/>
          </a:p>
          <a:p>
            <a:r>
              <a:rPr lang="fr-FR" sz="1400" dirty="0"/>
              <a:t>Versailles : Editions </a:t>
            </a:r>
            <a:r>
              <a:rPr lang="fr-FR" sz="1400" dirty="0" err="1"/>
              <a:t>Quae</a:t>
            </a:r>
            <a:r>
              <a:rPr lang="fr-FR" sz="1400" dirty="0"/>
              <a:t>, 2022. (Enjeux sciences)</a:t>
            </a:r>
          </a:p>
          <a:p>
            <a:r>
              <a:rPr lang="fr-FR" sz="1400" b="1" dirty="0"/>
              <a:t>Localisation : Etage 1, 634.9 feu</a:t>
            </a:r>
            <a:endParaRPr lang="fr-FR" sz="1400" dirty="0"/>
          </a:p>
          <a:p>
            <a:endParaRPr lang="fr-FR" sz="1400" dirty="0"/>
          </a:p>
          <a:p>
            <a:r>
              <a:rPr lang="fr-FR" sz="1400" i="1" dirty="0"/>
              <a:t>Terre : planète sous influence. </a:t>
            </a:r>
            <a:r>
              <a:rPr lang="fr-FR" sz="1400" b="1" dirty="0"/>
              <a:t>[DVD]</a:t>
            </a:r>
          </a:p>
          <a:p>
            <a:r>
              <a:rPr lang="fr-FR" sz="1400" dirty="0"/>
              <a:t>Paris : </a:t>
            </a:r>
            <a:r>
              <a:rPr lang="fr-FR" sz="1400" dirty="0" err="1"/>
              <a:t>Koba</a:t>
            </a:r>
            <a:r>
              <a:rPr lang="fr-FR" sz="1400" dirty="0"/>
              <a:t> films, 2012. </a:t>
            </a:r>
          </a:p>
          <a:p>
            <a:r>
              <a:rPr lang="fr-FR" sz="1400" b="1" dirty="0"/>
              <a:t>Localisation : Etage 1, 304.2 ter</a:t>
            </a:r>
          </a:p>
          <a:p>
            <a:endParaRPr lang="fr-FR" sz="1400" b="1" dirty="0"/>
          </a:p>
          <a:p>
            <a:r>
              <a:rPr lang="fr-FR" sz="1400" dirty="0"/>
              <a:t>ACOT Pascal. </a:t>
            </a:r>
            <a:r>
              <a:rPr lang="fr-FR" sz="1400" i="1" dirty="0"/>
              <a:t>Catastrophes climatiques, désastres sociaux.</a:t>
            </a:r>
            <a:endParaRPr lang="fr-FR" sz="1400" dirty="0"/>
          </a:p>
          <a:p>
            <a:r>
              <a:rPr lang="fr-FR" sz="1400" dirty="0"/>
              <a:t>Paris : PUF, 2006 (La politique éclatée)</a:t>
            </a:r>
          </a:p>
          <a:p>
            <a:r>
              <a:rPr lang="fr-FR" sz="1400" b="1" dirty="0"/>
              <a:t>Localisation : Etage 1, 363.7 ACO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BLANCHON David. </a:t>
            </a:r>
            <a:r>
              <a:rPr lang="fr-FR" sz="1400" i="1" dirty="0"/>
              <a:t>Atlas mondial de l’eau : défendre et protéger notre bien commun.</a:t>
            </a:r>
            <a:endParaRPr lang="fr-FR" sz="1400" dirty="0"/>
          </a:p>
          <a:p>
            <a:r>
              <a:rPr lang="fr-FR" sz="1400" dirty="0"/>
              <a:t>Paris : Autrement, 2010, n°80. (Atlas/Monde)</a:t>
            </a:r>
          </a:p>
          <a:p>
            <a:r>
              <a:rPr lang="fr-FR" sz="1400" b="1" dirty="0"/>
              <a:t>Localisation : Etage 1, 333.91 BLA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BLANCHON David. «</a:t>
            </a:r>
            <a:r>
              <a:rPr lang="fr-FR" sz="1400" i="1" dirty="0"/>
              <a:t>L’eau : une ressource menacée ? »</a:t>
            </a:r>
          </a:p>
          <a:p>
            <a:r>
              <a:rPr lang="fr-FR" sz="1400" i="1" dirty="0"/>
              <a:t>Documentation photographique. 2010, n°8078.</a:t>
            </a:r>
            <a:endParaRPr lang="fr-FR" sz="1400" dirty="0"/>
          </a:p>
          <a:p>
            <a:r>
              <a:rPr lang="fr-FR" sz="1400" b="1" dirty="0"/>
              <a:t>Localisation : Etage 2, </a:t>
            </a:r>
            <a:r>
              <a:rPr lang="fr-FR" sz="1400" b="1" dirty="0" err="1"/>
              <a:t>Béo</a:t>
            </a:r>
            <a:r>
              <a:rPr lang="fr-FR" sz="1400" b="1" dirty="0"/>
              <a:t>, 910 DOC</a:t>
            </a:r>
          </a:p>
          <a:p>
            <a:endParaRPr lang="fr-FR" sz="1400" b="1" dirty="0"/>
          </a:p>
          <a:p>
            <a:r>
              <a:rPr lang="fr-FR" sz="1400" dirty="0"/>
              <a:t>BONPOTE, BRES Agnès, MARC Claire. </a:t>
            </a:r>
            <a:r>
              <a:rPr lang="fr-FR" sz="1400" i="1" dirty="0"/>
              <a:t>Tout comprendre (ou presque) sur le climat.</a:t>
            </a:r>
          </a:p>
          <a:p>
            <a:r>
              <a:rPr lang="fr-FR" sz="1400" dirty="0"/>
              <a:t>Paris : CNRS Editions, 2022</a:t>
            </a:r>
          </a:p>
          <a:p>
            <a:r>
              <a:rPr lang="fr-FR" sz="1400" b="1" dirty="0"/>
              <a:t>Localisation : Etage 1, 551.6 BON</a:t>
            </a:r>
          </a:p>
          <a:p>
            <a:endParaRPr lang="fr-FR" sz="1400" b="1" dirty="0"/>
          </a:p>
          <a:p>
            <a:r>
              <a:rPr lang="fr-FR" sz="1400" dirty="0"/>
              <a:t>DUVAT Virginie, MAGNAN Alexandre. </a:t>
            </a:r>
            <a:r>
              <a:rPr lang="fr-FR" sz="1400" i="1" dirty="0"/>
              <a:t>Ces îles qui pourraient disparaître.</a:t>
            </a:r>
          </a:p>
          <a:p>
            <a:r>
              <a:rPr lang="fr-FR" sz="1400" dirty="0"/>
              <a:t>Paris : Le Pommier, 2012</a:t>
            </a:r>
          </a:p>
          <a:p>
            <a:r>
              <a:rPr lang="fr-FR" sz="1400" b="1" dirty="0"/>
              <a:t>Localisation : Etage 1, 363.73 DUV</a:t>
            </a:r>
          </a:p>
          <a:p>
            <a:endParaRPr lang="fr-FR" sz="1400" dirty="0"/>
          </a:p>
          <a:p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2000" b="1" dirty="0">
                <a:solidFill>
                  <a:schemeClr val="bg1"/>
                </a:solidFill>
                <a:latin typeface="Bebas Neue" panose="020B0606020202050201" pitchFamily="34" charset="77"/>
              </a:rPr>
              <a:t>Conséquences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9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83002" y="1878870"/>
            <a:ext cx="4100604" cy="90486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﻿DYKE James. </a:t>
            </a:r>
            <a:r>
              <a:rPr lang="fr-FR" sz="1400" i="1" dirty="0"/>
              <a:t>Feux, crues et tempêtes : la violence du changement climatique.</a:t>
            </a:r>
          </a:p>
          <a:p>
            <a:r>
              <a:rPr lang="fr-FR" sz="1400" dirty="0"/>
              <a:t>Les Ulis : EDP Sciences, 2021.</a:t>
            </a:r>
          </a:p>
          <a:p>
            <a:r>
              <a:rPr lang="fr-FR" sz="1400" b="1" dirty="0"/>
              <a:t>Localisation : Etage 1, 551.6 </a:t>
            </a:r>
            <a:r>
              <a:rPr lang="fr-FR" sz="1400" b="1" dirty="0" smtClean="0"/>
              <a:t>DYK</a:t>
            </a:r>
          </a:p>
          <a:p>
            <a:endParaRPr lang="fr-FR" sz="1400" b="1" dirty="0"/>
          </a:p>
          <a:p>
            <a:r>
              <a:rPr lang="fr-FR" sz="1400" dirty="0" smtClean="0"/>
              <a:t>GANCILLE Jean-Marc. </a:t>
            </a:r>
            <a:r>
              <a:rPr lang="fr-FR" sz="1400" i="1" dirty="0" smtClean="0"/>
              <a:t>Ne plus se mentir : petit exercice de lucidité par temps d’effondrement écologique.</a:t>
            </a:r>
            <a:endParaRPr lang="fr-FR" sz="1400" dirty="0"/>
          </a:p>
          <a:p>
            <a:r>
              <a:rPr lang="fr-FR" sz="1400" dirty="0" smtClean="0"/>
              <a:t>Paris</a:t>
            </a:r>
            <a:r>
              <a:rPr lang="fr-FR" sz="1400" dirty="0"/>
              <a:t> : </a:t>
            </a:r>
            <a:r>
              <a:rPr lang="fr-FR" sz="1400" dirty="0" smtClean="0"/>
              <a:t>Rue de l’échiquier, 2019. (Les incisives)</a:t>
            </a:r>
            <a:endParaRPr lang="fr-FR" sz="1400" dirty="0"/>
          </a:p>
          <a:p>
            <a:r>
              <a:rPr lang="fr-FR" sz="1400" b="1" dirty="0"/>
              <a:t>Localisation : Etage 1, </a:t>
            </a:r>
            <a:r>
              <a:rPr lang="fr-FR" sz="1400" b="1" dirty="0" smtClean="0"/>
              <a:t>304.2 GAN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GELI Hélène. </a:t>
            </a:r>
            <a:r>
              <a:rPr lang="fr-FR" sz="1400" i="1" dirty="0"/>
              <a:t>Le changement climatique : ce qui va changer dans mon quotidien.</a:t>
            </a:r>
            <a:endParaRPr lang="fr-FR" sz="1400" dirty="0"/>
          </a:p>
          <a:p>
            <a:r>
              <a:rPr lang="fr-FR" sz="1400" dirty="0"/>
              <a:t>Versailles : Editions </a:t>
            </a:r>
            <a:r>
              <a:rPr lang="fr-FR" sz="1400" dirty="0" err="1"/>
              <a:t>Quae</a:t>
            </a:r>
            <a:r>
              <a:rPr lang="fr-FR" sz="1400" dirty="0"/>
              <a:t>, 2015.</a:t>
            </a:r>
          </a:p>
          <a:p>
            <a:r>
              <a:rPr lang="fr-FR" sz="1400" b="1" dirty="0"/>
              <a:t>Localisation : Etage 1, 363.7 GEL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GITPA. </a:t>
            </a:r>
            <a:r>
              <a:rPr lang="fr-FR" sz="1400" i="1" dirty="0"/>
              <a:t>Changements climatiques et peuples autochtones.</a:t>
            </a:r>
            <a:endParaRPr lang="fr-FR" sz="1400" dirty="0"/>
          </a:p>
          <a:p>
            <a:r>
              <a:rPr lang="fr-FR" sz="1400" dirty="0"/>
              <a:t>Paris : L’Harmattan, 2009. (Questions autochtones)</a:t>
            </a:r>
          </a:p>
          <a:p>
            <a:r>
              <a:rPr lang="fr-FR" sz="1400" b="1" dirty="0"/>
              <a:t>Localisation : Etage 1, 604.2 GIT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JOUZEL Jean, NOUAILLAS Olivier. </a:t>
            </a:r>
            <a:r>
              <a:rPr lang="fr-FR" sz="1400" i="1" dirty="0"/>
              <a:t>Quel climat pour demain ? 15 questions pour ne pas finir sous l’eau.</a:t>
            </a:r>
            <a:endParaRPr lang="fr-FR" sz="1400" b="1" i="1" dirty="0"/>
          </a:p>
          <a:p>
            <a:r>
              <a:rPr lang="fr-FR" sz="1400" dirty="0"/>
              <a:t>Paris : </a:t>
            </a:r>
            <a:r>
              <a:rPr lang="fr-FR" sz="1400" dirty="0" err="1"/>
              <a:t>Dunod</a:t>
            </a:r>
            <a:r>
              <a:rPr lang="fr-FR" sz="1400" dirty="0"/>
              <a:t>, 2015. </a:t>
            </a:r>
          </a:p>
          <a:p>
            <a:r>
              <a:rPr lang="fr-FR" sz="1400" b="1" dirty="0"/>
              <a:t>Localisation : Etage 1, 551.6 JOU</a:t>
            </a:r>
          </a:p>
          <a:p>
            <a:endParaRPr lang="fr-FR" sz="1400" b="1" dirty="0"/>
          </a:p>
          <a:p>
            <a:r>
              <a:rPr lang="fr-FR" sz="1400" dirty="0"/>
              <a:t>LASSERRE F., CHOQUET A., ESCUDE-JOFFRES C. </a:t>
            </a:r>
            <a:r>
              <a:rPr lang="fr-FR" sz="1400" i="1" dirty="0"/>
              <a:t>Géopolitique des pôles : vers une appropriation des espaces polaires ?</a:t>
            </a:r>
            <a:endParaRPr lang="fr-FR" sz="1400" dirty="0"/>
          </a:p>
          <a:p>
            <a:r>
              <a:rPr lang="fr-FR" sz="1400" dirty="0"/>
              <a:t>Paris : Le Cavalier bleu, 2022 (Géopolitique)</a:t>
            </a:r>
          </a:p>
          <a:p>
            <a:r>
              <a:rPr lang="fr-FR" sz="1400" b="1" dirty="0"/>
              <a:t>Localisation : Etage 1, 320.9 LAS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LE PULL Gérard. </a:t>
            </a:r>
            <a:r>
              <a:rPr lang="fr-FR" sz="1400" i="1" dirty="0"/>
              <a:t>Bientôt nous aurons faim.</a:t>
            </a:r>
            <a:endParaRPr lang="fr-FR" sz="1400" dirty="0"/>
          </a:p>
          <a:p>
            <a:r>
              <a:rPr lang="fr-FR" sz="1400" dirty="0"/>
              <a:t>Saint-Malo : P. </a:t>
            </a:r>
            <a:r>
              <a:rPr lang="fr-FR" sz="1400" dirty="0" err="1"/>
              <a:t>Calodé</a:t>
            </a:r>
            <a:r>
              <a:rPr lang="fr-FR" sz="1400" dirty="0"/>
              <a:t> éd., 2011 </a:t>
            </a:r>
          </a:p>
          <a:p>
            <a:r>
              <a:rPr lang="fr-FR" sz="1400" b="1" dirty="0"/>
              <a:t>Localisation : Etage 1, 363.8 LEP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LOVELOCK James. </a:t>
            </a:r>
            <a:r>
              <a:rPr lang="fr-FR" sz="1400" i="1" dirty="0"/>
              <a:t>La revanche de Gaïa : pourquoi la terre riposte-t-elle ?</a:t>
            </a:r>
          </a:p>
          <a:p>
            <a:r>
              <a:rPr lang="fr-FR" sz="1400" dirty="0"/>
              <a:t>Paris : Flammarion, 2007</a:t>
            </a:r>
          </a:p>
          <a:p>
            <a:r>
              <a:rPr lang="fr-FR" sz="1400" b="1" dirty="0"/>
              <a:t>Localisation : Etage 1, 577.01 LOV	</a:t>
            </a:r>
          </a:p>
          <a:p>
            <a:endParaRPr lang="fr-FR" sz="1400" b="1" dirty="0"/>
          </a:p>
          <a:p>
            <a:endParaRPr lang="fr-FR" sz="1400" b="1" dirty="0"/>
          </a:p>
          <a:p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2000" b="1" dirty="0">
                <a:solidFill>
                  <a:schemeClr val="bg1"/>
                </a:solidFill>
                <a:latin typeface="Bebas Neue" panose="020B0606020202050201" pitchFamily="34" charset="77"/>
              </a:rPr>
              <a:t>Conséquences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399962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65995" y="1644091"/>
            <a:ext cx="4100604" cy="104951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  <a:r>
              <a:rPr lang="fr-FR" sz="1200" dirty="0"/>
              <a:t>MAGNAN Alexandre. </a:t>
            </a:r>
            <a:r>
              <a:rPr lang="fr-FR" sz="1200" i="1" dirty="0"/>
              <a:t>Changement climatique : tous vulnérables ? Repenser les inégalités.</a:t>
            </a:r>
          </a:p>
          <a:p>
            <a:r>
              <a:rPr lang="fr-FR" sz="1200" dirty="0"/>
              <a:t>Paris : Editions Rue d’Ulm, 2013</a:t>
            </a:r>
          </a:p>
          <a:p>
            <a:r>
              <a:rPr lang="fr-FR" sz="1200" b="1" dirty="0"/>
              <a:t>Localisation : Etage 1, 363.73 </a:t>
            </a:r>
            <a:r>
              <a:rPr lang="fr-FR" sz="1200" b="1" dirty="0" smtClean="0"/>
              <a:t>MAG</a:t>
            </a:r>
            <a:endParaRPr lang="fr-FR" sz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MELIERES 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M.A., FRANCOU B. </a:t>
            </a:r>
            <a:r>
              <a:rPr lang="fr-FR" sz="1400" i="1" dirty="0"/>
              <a:t>Coup de chaud sur les montagnes : ce qu’elles ont à nous dire sur le réchauffement climatique.</a:t>
            </a:r>
          </a:p>
          <a:p>
            <a:r>
              <a:rPr lang="fr-FR" sz="1400" dirty="0"/>
              <a:t>Paris: </a:t>
            </a:r>
            <a:r>
              <a:rPr lang="fr-FR" sz="1400" dirty="0" err="1"/>
              <a:t>Guerin</a:t>
            </a:r>
            <a:r>
              <a:rPr lang="fr-FR" sz="1400" dirty="0"/>
              <a:t>, 2021.</a:t>
            </a:r>
          </a:p>
          <a:p>
            <a:r>
              <a:rPr lang="fr-FR" sz="1400" b="1" dirty="0"/>
              <a:t>Localisation : Etage 1, 551.6 MEL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NICOLAS Adolphe. </a:t>
            </a:r>
            <a:r>
              <a:rPr lang="fr-FR" sz="1400" i="1" dirty="0"/>
              <a:t>Energies : une pénurie au secours du climat ?.</a:t>
            </a:r>
            <a:endParaRPr lang="fr-FR" sz="1400" dirty="0"/>
          </a:p>
          <a:p>
            <a:r>
              <a:rPr lang="fr-FR" sz="1400" dirty="0"/>
              <a:t>Paris : Belin-Pour la science, 2011. (Regard</a:t>
            </a:r>
          </a:p>
          <a:p>
            <a:r>
              <a:rPr lang="fr-FR" sz="1400" b="1" dirty="0"/>
              <a:t>Localisation : Etage 1, 363.79 NIC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SECHET Guillaume. </a:t>
            </a:r>
            <a:r>
              <a:rPr lang="fr-FR" sz="1400" i="1" dirty="0"/>
              <a:t>Quel temps ! : chronique de la météo de 1900 à nos jours.</a:t>
            </a:r>
            <a:endParaRPr lang="fr-FR" sz="1400" dirty="0"/>
          </a:p>
          <a:p>
            <a:r>
              <a:rPr lang="fr-FR" sz="1400" dirty="0"/>
              <a:t>Paris : </a:t>
            </a:r>
            <a:r>
              <a:rPr lang="fr-FR" sz="1400" dirty="0" err="1"/>
              <a:t>Hermé</a:t>
            </a:r>
            <a:r>
              <a:rPr lang="fr-FR" sz="1400" dirty="0"/>
              <a:t>, 2004. </a:t>
            </a:r>
          </a:p>
          <a:p>
            <a:r>
              <a:rPr lang="fr-FR" sz="1400" b="1" dirty="0"/>
              <a:t>Localisation : Etage 1, 551.6 SEC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SWYNGHEDAUW Bernard. </a:t>
            </a:r>
            <a:r>
              <a:rPr lang="fr-FR" sz="1400" i="1" dirty="0"/>
              <a:t>Dérèglement climatique : les vraies conséquences pour la santé et la biodiversité.</a:t>
            </a:r>
            <a:endParaRPr lang="fr-FR" sz="1400" b="1" i="1" dirty="0"/>
          </a:p>
          <a:p>
            <a:r>
              <a:rPr lang="fr-FR" sz="1400" dirty="0" err="1"/>
              <a:t>Louvain-la-neuve</a:t>
            </a:r>
            <a:r>
              <a:rPr lang="fr-FR" sz="1400" dirty="0"/>
              <a:t> : De Boeck Supérieur, 2022. </a:t>
            </a:r>
          </a:p>
          <a:p>
            <a:r>
              <a:rPr lang="fr-FR" sz="1400" b="1" dirty="0"/>
              <a:t>Localisation : Etage 1, 363.7 SWY</a:t>
            </a:r>
          </a:p>
          <a:p>
            <a:endParaRPr lang="fr-FR" sz="1400" b="1" dirty="0"/>
          </a:p>
          <a:p>
            <a:r>
              <a:rPr lang="fr-FR" sz="1400" dirty="0"/>
              <a:t>« La fonte des glaciers » </a:t>
            </a:r>
            <a:r>
              <a:rPr lang="fr-FR" sz="1400" i="1" dirty="0"/>
              <a:t>La géographie : terre des hommes. </a:t>
            </a:r>
            <a:endParaRPr lang="fr-FR" sz="1400" dirty="0"/>
          </a:p>
          <a:p>
            <a:r>
              <a:rPr lang="fr-FR" sz="1400" dirty="0"/>
              <a:t>2007, n°1578</a:t>
            </a:r>
          </a:p>
          <a:p>
            <a:r>
              <a:rPr lang="fr-FR" sz="1400" b="1" dirty="0"/>
              <a:t>Localisation : Etage 2, 910 GEO</a:t>
            </a:r>
          </a:p>
          <a:p>
            <a:endParaRPr lang="fr-FR" sz="1400" b="1" dirty="0"/>
          </a:p>
          <a:p>
            <a:r>
              <a:rPr lang="fr-FR" sz="1400" b="1" dirty="0">
                <a:solidFill>
                  <a:srgbClr val="0070C0"/>
                </a:solidFill>
              </a:rPr>
              <a:t>Liens vidéo ARTE</a:t>
            </a:r>
          </a:p>
          <a:p>
            <a:endParaRPr lang="fr-FR" sz="1400" b="1" dirty="0">
              <a:solidFill>
                <a:srgbClr val="0070C0"/>
              </a:solidFill>
            </a:endParaRPr>
          </a:p>
          <a:p>
            <a:r>
              <a:rPr lang="fr-FR" sz="1400" i="1" dirty="0"/>
              <a:t>Comment vivre sous la menace climatique ? </a:t>
            </a:r>
            <a:r>
              <a:rPr lang="fr-FR" sz="1400" b="1" dirty="0"/>
              <a:t>[EN LIGNE]</a:t>
            </a:r>
            <a:endParaRPr lang="fr-FR" sz="1400" i="1" dirty="0"/>
          </a:p>
          <a:p>
            <a:r>
              <a:rPr lang="fr-FR" sz="1400" dirty="0"/>
              <a:t>Emission du 11/12/2022. 46 min. Disponible sur : </a:t>
            </a:r>
            <a:r>
              <a:rPr lang="fr-FR" sz="1400" dirty="0">
                <a:hlinkClick r:id="rId4"/>
              </a:rPr>
              <a:t>https://www.arte.tv/fr/videos/106527-023-A/27/</a:t>
            </a:r>
            <a:r>
              <a:rPr lang="fr-FR" sz="1400" dirty="0"/>
              <a:t> (consulté le 14/12/2022).</a:t>
            </a:r>
          </a:p>
          <a:p>
            <a:endParaRPr lang="fr-FR" sz="1400" b="1" dirty="0"/>
          </a:p>
          <a:p>
            <a:r>
              <a:rPr lang="fr-FR" sz="1400" dirty="0"/>
              <a:t>HACKL Herbert</a:t>
            </a:r>
            <a:r>
              <a:rPr lang="fr-FR" sz="1400" b="1" dirty="0"/>
              <a:t>. </a:t>
            </a:r>
            <a:r>
              <a:rPr lang="fr-FR" sz="1400" i="1" dirty="0"/>
              <a:t>Et si la glace disparaissait ? </a:t>
            </a:r>
            <a:r>
              <a:rPr lang="fr-FR" sz="1400" b="1" dirty="0"/>
              <a:t>[EN LIGNE]</a:t>
            </a:r>
          </a:p>
          <a:p>
            <a:r>
              <a:rPr lang="fr-FR" sz="1400" dirty="0"/>
              <a:t>2021 . 28 min. Disponible sur : </a:t>
            </a:r>
            <a:r>
              <a:rPr lang="fr-FR" sz="1400" dirty="0">
                <a:hlinkClick r:id="rId5"/>
              </a:rPr>
              <a:t>https://www.arte.tv/fr/videos/101940-008-A/et-si-la-glace-disparaissait/</a:t>
            </a:r>
            <a:r>
              <a:rPr lang="fr-FR" sz="1400" dirty="0"/>
              <a:t> (Consulté le 14/12/2022).</a:t>
            </a:r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b="1" dirty="0"/>
          </a:p>
          <a:p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2000" b="1" dirty="0">
                <a:solidFill>
                  <a:schemeClr val="bg1"/>
                </a:solidFill>
                <a:latin typeface="Bebas Neue" panose="020B0606020202050201" pitchFamily="34" charset="77"/>
              </a:rPr>
              <a:t>Conséquences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4265789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1480</TotalTime>
  <Words>18</Words>
  <Application>Microsoft Office PowerPoint</Application>
  <PresentationFormat>Personnalisé</PresentationFormat>
  <Paragraphs>114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Bebas Neue</vt:lpstr>
      <vt:lpstr>Calibri</vt:lpstr>
      <vt:lpstr>Calibri Light</vt:lpstr>
      <vt:lpstr>Open Sans</vt:lpstr>
      <vt:lpstr>Open Sans Semibold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Windows</cp:lastModifiedBy>
  <cp:revision>41</cp:revision>
  <cp:lastPrinted>2023-01-05T08:23:55Z</cp:lastPrinted>
  <dcterms:created xsi:type="dcterms:W3CDTF">2020-11-26T14:55:26Z</dcterms:created>
  <dcterms:modified xsi:type="dcterms:W3CDTF">2023-01-09T15:26:03Z</dcterms:modified>
</cp:coreProperties>
</file>