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</p:sldIdLst>
  <p:sldSz cx="7559675" cy="10691813"/>
  <p:notesSz cx="6799263" cy="9929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3439"/>
    <a:srgbClr val="DF3A43"/>
    <a:srgbClr val="101986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6"/>
    <p:restoredTop sz="94655"/>
  </p:normalViewPr>
  <p:slideViewPr>
    <p:cSldViewPr snapToGrid="0" snapToObjects="1">
      <p:cViewPr varScale="1">
        <p:scale>
          <a:sx n="78" d="100"/>
          <a:sy n="78" d="100"/>
        </p:scale>
        <p:origin x="42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4FAF-D3C3-4547-ACAB-E3079AF4DD2D}" type="datetimeFigureOut">
              <a:rPr lang="fr-FR" smtClean="0"/>
              <a:t>09/01/2023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887D1-EC77-7F41-876B-137A38282B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4382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4FAF-D3C3-4547-ACAB-E3079AF4DD2D}" type="datetimeFigureOut">
              <a:rPr lang="fr-FR" smtClean="0"/>
              <a:t>09/01/2023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887D1-EC77-7F41-876B-137A38282B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6646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4FAF-D3C3-4547-ACAB-E3079AF4DD2D}" type="datetimeFigureOut">
              <a:rPr lang="fr-FR" smtClean="0"/>
              <a:t>09/01/2023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887D1-EC77-7F41-876B-137A38282B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5641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4FAF-D3C3-4547-ACAB-E3079AF4DD2D}" type="datetimeFigureOut">
              <a:rPr lang="fr-FR" smtClean="0"/>
              <a:t>09/01/2023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887D1-EC77-7F41-876B-137A38282B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2611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4FAF-D3C3-4547-ACAB-E3079AF4DD2D}" type="datetimeFigureOut">
              <a:rPr lang="fr-FR" smtClean="0"/>
              <a:t>09/01/2023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887D1-EC77-7F41-876B-137A38282B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4655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4FAF-D3C3-4547-ACAB-E3079AF4DD2D}" type="datetimeFigureOut">
              <a:rPr lang="fr-FR" smtClean="0"/>
              <a:t>09/01/2023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887D1-EC77-7F41-876B-137A38282B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0157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4FAF-D3C3-4547-ACAB-E3079AF4DD2D}" type="datetimeFigureOut">
              <a:rPr lang="fr-FR" smtClean="0"/>
              <a:t>09/01/2023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887D1-EC77-7F41-876B-137A38282B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299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4FAF-D3C3-4547-ACAB-E3079AF4DD2D}" type="datetimeFigureOut">
              <a:rPr lang="fr-FR" smtClean="0"/>
              <a:t>09/01/2023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887D1-EC77-7F41-876B-137A38282B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9626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4FAF-D3C3-4547-ACAB-E3079AF4DD2D}" type="datetimeFigureOut">
              <a:rPr lang="fr-FR" smtClean="0"/>
              <a:t>09/01/2023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887D1-EC77-7F41-876B-137A38282B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8828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4FAF-D3C3-4547-ACAB-E3079AF4DD2D}" type="datetimeFigureOut">
              <a:rPr lang="fr-FR" smtClean="0"/>
              <a:t>09/01/2023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887D1-EC77-7F41-876B-137A38282B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8293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4FAF-D3C3-4547-ACAB-E3079AF4DD2D}" type="datetimeFigureOut">
              <a:rPr lang="fr-FR" smtClean="0"/>
              <a:t>09/01/2023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887D1-EC77-7F41-876B-137A38282B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9651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74FAF-D3C3-4547-ACAB-E3079AF4DD2D}" type="datetimeFigureOut">
              <a:rPr lang="fr-FR" smtClean="0"/>
              <a:t>09/01/2023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887D1-EC77-7F41-876B-137A38282BA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2211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arte.tv/fr/videos/101940-008-A/et-si-la-glace-disparaissait/" TargetMode="External"/><Relationship Id="rId4" Type="http://schemas.openxmlformats.org/officeDocument/2006/relationships/hyperlink" Target="https://www.arte.tv/fr/videos/106527-023-A/27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D1D7CD55-5ECC-BD49-B63F-B6FBA376329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78539" y="1894792"/>
            <a:ext cx="2514600" cy="4203700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C697D8BD-75DD-6E48-9C19-D95105EA31C0}"/>
              </a:ext>
            </a:extLst>
          </p:cNvPr>
          <p:cNvSpPr txBox="1"/>
          <p:nvPr/>
        </p:nvSpPr>
        <p:spPr>
          <a:xfrm>
            <a:off x="3183002" y="1878870"/>
            <a:ext cx="4100604" cy="90486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﻿</a:t>
            </a:r>
            <a:r>
              <a:rPr lang="fr-FR" sz="1400" i="1" dirty="0"/>
              <a:t>Changement climatique : quels défis pour le Sud ?</a:t>
            </a:r>
          </a:p>
          <a:p>
            <a:r>
              <a:rPr lang="fr-FR" sz="1400" dirty="0"/>
              <a:t>Marseille : IRD éditions, 2015</a:t>
            </a:r>
          </a:p>
          <a:p>
            <a:r>
              <a:rPr lang="fr-FR" sz="1400" b="1" dirty="0"/>
              <a:t>Localisation : Etage 1, 551.6 </a:t>
            </a:r>
            <a:r>
              <a:rPr lang="fr-FR" sz="1400" b="1" dirty="0" err="1"/>
              <a:t>cha</a:t>
            </a:r>
            <a:endParaRPr lang="fr-FR" sz="1400" dirty="0"/>
          </a:p>
          <a:p>
            <a:endParaRPr lang="fr-FR" sz="1400" dirty="0"/>
          </a:p>
          <a:p>
            <a:r>
              <a:rPr lang="fr-FR" sz="1400" i="1" dirty="0"/>
              <a:t>Les impacts spatiaux du changement climatique.</a:t>
            </a:r>
            <a:endParaRPr lang="fr-FR" sz="1400" dirty="0"/>
          </a:p>
          <a:p>
            <a:r>
              <a:rPr lang="fr-FR" sz="1400" dirty="0"/>
              <a:t>London : ISTE Editions, 2020. </a:t>
            </a:r>
          </a:p>
          <a:p>
            <a:r>
              <a:rPr lang="fr-FR" sz="1400" b="1" dirty="0"/>
              <a:t>Localisation : Etage 1, 551.6 </a:t>
            </a:r>
            <a:r>
              <a:rPr lang="fr-FR" sz="1400" b="1" dirty="0" err="1"/>
              <a:t>imp</a:t>
            </a:r>
            <a:endParaRPr lang="fr-FR" sz="1400" dirty="0"/>
          </a:p>
          <a:p>
            <a:endParaRPr lang="fr-FR" sz="1400" dirty="0"/>
          </a:p>
          <a:p>
            <a:r>
              <a:rPr lang="fr-FR" sz="1400" i="1" dirty="0"/>
              <a:t>Feux de végétation : comprendre leur diversité et leur évolution.</a:t>
            </a:r>
            <a:endParaRPr lang="fr-FR" sz="1400" dirty="0"/>
          </a:p>
          <a:p>
            <a:r>
              <a:rPr lang="fr-FR" sz="1400" dirty="0"/>
              <a:t>Versailles : Editions </a:t>
            </a:r>
            <a:r>
              <a:rPr lang="fr-FR" sz="1400" dirty="0" err="1"/>
              <a:t>Quae</a:t>
            </a:r>
            <a:r>
              <a:rPr lang="fr-FR" sz="1400" dirty="0"/>
              <a:t>, 2022. (Enjeux sciences)</a:t>
            </a:r>
          </a:p>
          <a:p>
            <a:r>
              <a:rPr lang="fr-FR" sz="1400" b="1" dirty="0"/>
              <a:t>Localisation : Etage 1, 634.9 feu</a:t>
            </a:r>
            <a:endParaRPr lang="fr-FR" sz="1400" dirty="0"/>
          </a:p>
          <a:p>
            <a:endParaRPr lang="fr-FR" sz="1400" dirty="0"/>
          </a:p>
          <a:p>
            <a:r>
              <a:rPr lang="fr-FR" sz="1400" i="1" dirty="0"/>
              <a:t>Terre : planète sous influence. </a:t>
            </a:r>
            <a:r>
              <a:rPr lang="fr-FR" sz="1400" b="1" dirty="0"/>
              <a:t>[DVD]</a:t>
            </a:r>
          </a:p>
          <a:p>
            <a:r>
              <a:rPr lang="fr-FR" sz="1400" dirty="0"/>
              <a:t>Paris : </a:t>
            </a:r>
            <a:r>
              <a:rPr lang="fr-FR" sz="1400" dirty="0" err="1"/>
              <a:t>Koba</a:t>
            </a:r>
            <a:r>
              <a:rPr lang="fr-FR" sz="1400" dirty="0"/>
              <a:t> films, 2012. </a:t>
            </a:r>
          </a:p>
          <a:p>
            <a:r>
              <a:rPr lang="fr-FR" sz="1400" b="1" dirty="0"/>
              <a:t>Localisation : Etage 1, 304.2 ter</a:t>
            </a:r>
          </a:p>
          <a:p>
            <a:endParaRPr lang="fr-FR" sz="1400" b="1" dirty="0"/>
          </a:p>
          <a:p>
            <a:r>
              <a:rPr lang="fr-FR" sz="1400" dirty="0"/>
              <a:t>ACOT Pascal. </a:t>
            </a:r>
            <a:r>
              <a:rPr lang="fr-FR" sz="1400" i="1" dirty="0"/>
              <a:t>Catastrophes climatiques, désastres sociaux.</a:t>
            </a:r>
            <a:endParaRPr lang="fr-FR" sz="1400" dirty="0"/>
          </a:p>
          <a:p>
            <a:r>
              <a:rPr lang="fr-FR" sz="1400" dirty="0"/>
              <a:t>Paris : PUF, 2006 (La politique éclatée)</a:t>
            </a:r>
          </a:p>
          <a:p>
            <a:r>
              <a:rPr lang="fr-FR" sz="1400" b="1" dirty="0"/>
              <a:t>Localisation : Etage 1, 363.7 ACO</a:t>
            </a:r>
            <a:endParaRPr lang="fr-FR" sz="1400" dirty="0"/>
          </a:p>
          <a:p>
            <a:endParaRPr lang="fr-FR" sz="1400" dirty="0"/>
          </a:p>
          <a:p>
            <a:r>
              <a:rPr lang="fr-FR" sz="1400" dirty="0"/>
              <a:t>BLANCHON David. </a:t>
            </a:r>
            <a:r>
              <a:rPr lang="fr-FR" sz="1400" i="1" dirty="0"/>
              <a:t>Atlas mondial de l’eau : défendre et protéger notre bien commun.</a:t>
            </a:r>
            <a:endParaRPr lang="fr-FR" sz="1400" dirty="0"/>
          </a:p>
          <a:p>
            <a:r>
              <a:rPr lang="fr-FR" sz="1400" dirty="0"/>
              <a:t>Paris : Autrement, 2010, n°80. (Atlas/Monde)</a:t>
            </a:r>
          </a:p>
          <a:p>
            <a:r>
              <a:rPr lang="fr-FR" sz="1400" b="1" dirty="0"/>
              <a:t>Localisation : Etage 1, 333.91 BLA</a:t>
            </a:r>
            <a:endParaRPr lang="fr-FR" sz="1400" dirty="0"/>
          </a:p>
          <a:p>
            <a:endParaRPr lang="fr-FR" sz="1400" dirty="0"/>
          </a:p>
          <a:p>
            <a:r>
              <a:rPr lang="fr-FR" sz="1400" dirty="0"/>
              <a:t>BLANCHON David. «</a:t>
            </a:r>
            <a:r>
              <a:rPr lang="fr-FR" sz="1400" i="1" dirty="0"/>
              <a:t>L’eau : une ressource menacée ? »</a:t>
            </a:r>
          </a:p>
          <a:p>
            <a:r>
              <a:rPr lang="fr-FR" sz="1400" i="1" dirty="0"/>
              <a:t>Documentation photographique. 2010, n°8078.</a:t>
            </a:r>
            <a:endParaRPr lang="fr-FR" sz="1400" dirty="0"/>
          </a:p>
          <a:p>
            <a:r>
              <a:rPr lang="fr-FR" sz="1400" b="1" dirty="0"/>
              <a:t>Localisation : Etage 2, </a:t>
            </a:r>
            <a:r>
              <a:rPr lang="fr-FR" sz="1400" b="1" dirty="0" err="1"/>
              <a:t>Béo</a:t>
            </a:r>
            <a:r>
              <a:rPr lang="fr-FR" sz="1400" b="1" dirty="0"/>
              <a:t>, 910 DOC</a:t>
            </a:r>
          </a:p>
          <a:p>
            <a:endParaRPr lang="fr-FR" sz="1400" b="1" dirty="0"/>
          </a:p>
          <a:p>
            <a:r>
              <a:rPr lang="fr-FR" sz="1400" dirty="0"/>
              <a:t>BONPOTE, BRES Agnès, MARC Claire. </a:t>
            </a:r>
            <a:r>
              <a:rPr lang="fr-FR" sz="1400" i="1" dirty="0"/>
              <a:t>Tout comprendre (ou presque) sur le climat.</a:t>
            </a:r>
          </a:p>
          <a:p>
            <a:r>
              <a:rPr lang="fr-FR" sz="1400" dirty="0"/>
              <a:t>Paris : CNRS Editions, 2022</a:t>
            </a:r>
          </a:p>
          <a:p>
            <a:r>
              <a:rPr lang="fr-FR" sz="1400" b="1" dirty="0"/>
              <a:t>Localisation : Etage 1, 551.6 BON</a:t>
            </a:r>
          </a:p>
          <a:p>
            <a:endParaRPr lang="fr-FR" sz="1400" b="1" dirty="0"/>
          </a:p>
          <a:p>
            <a:r>
              <a:rPr lang="fr-FR" sz="1400" dirty="0"/>
              <a:t>DUVAT Virginie, MAGNAN Alexandre. </a:t>
            </a:r>
            <a:r>
              <a:rPr lang="fr-FR" sz="1400" i="1" dirty="0"/>
              <a:t>Ces îles qui pourraient disparaître.</a:t>
            </a:r>
          </a:p>
          <a:p>
            <a:r>
              <a:rPr lang="fr-FR" sz="1400" dirty="0"/>
              <a:t>Paris : Le Pommier, 2012</a:t>
            </a:r>
          </a:p>
          <a:p>
            <a:r>
              <a:rPr lang="fr-FR" sz="1400" b="1" dirty="0"/>
              <a:t>Localisation : Etage 1, 363.73 DUV</a:t>
            </a:r>
          </a:p>
          <a:p>
            <a:endParaRPr lang="fr-FR" sz="1400" dirty="0"/>
          </a:p>
          <a:p>
            <a:endParaRPr lang="fr-FR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A76B1607-8CFA-C749-8804-37843D1B1711}"/>
              </a:ext>
            </a:extLst>
          </p:cNvPr>
          <p:cNvSpPr txBox="1"/>
          <p:nvPr/>
        </p:nvSpPr>
        <p:spPr>
          <a:xfrm>
            <a:off x="462836" y="3565199"/>
            <a:ext cx="2011679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600" b="1" dirty="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﻿</a:t>
            </a:r>
            <a:r>
              <a:rPr lang="fr-FR" i="1" dirty="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Bibliographie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BBA6E8B6-8C16-664D-BCF2-B7FD25A10104}"/>
              </a:ext>
            </a:extLst>
          </p:cNvPr>
          <p:cNvSpPr txBox="1"/>
          <p:nvPr/>
        </p:nvSpPr>
        <p:spPr>
          <a:xfrm>
            <a:off x="443758" y="2056735"/>
            <a:ext cx="2576926" cy="13465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3460"/>
              </a:lnSpc>
            </a:pPr>
            <a:r>
              <a:rPr lang="fr-FR" sz="3600" b="1" dirty="0">
                <a:solidFill>
                  <a:schemeClr val="bg1"/>
                </a:solidFill>
                <a:latin typeface="Bebas Neue" panose="020B0606020202050201" pitchFamily="34" charset="77"/>
              </a:rPr>
              <a:t>CLIMAT EN DANGER</a:t>
            </a:r>
            <a:endParaRPr lang="fr-FR" sz="800" b="1" dirty="0">
              <a:solidFill>
                <a:schemeClr val="bg1"/>
              </a:solidFill>
              <a:latin typeface="Bebas Neue" panose="020B0606020202050201" pitchFamily="34" charset="77"/>
            </a:endParaRPr>
          </a:p>
          <a:p>
            <a:pPr>
              <a:lnSpc>
                <a:spcPts val="3460"/>
              </a:lnSpc>
            </a:pPr>
            <a:r>
              <a:rPr lang="fr-FR" sz="2000" b="1" dirty="0">
                <a:solidFill>
                  <a:schemeClr val="bg1"/>
                </a:solidFill>
                <a:latin typeface="Bebas Neue" panose="020B0606020202050201" pitchFamily="34" charset="77"/>
              </a:rPr>
              <a:t>Conséquences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F41E9F55-6EBB-8845-99A5-E70A9D69F8F7}"/>
              </a:ext>
            </a:extLst>
          </p:cNvPr>
          <p:cNvSpPr txBox="1"/>
          <p:nvPr/>
        </p:nvSpPr>
        <p:spPr>
          <a:xfrm>
            <a:off x="3239997" y="691186"/>
            <a:ext cx="3952601" cy="4065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3060"/>
              </a:lnSpc>
            </a:pPr>
            <a:r>
              <a:rPr lang="fr-FR" sz="3200" dirty="0">
                <a:solidFill>
                  <a:srgbClr val="101986"/>
                </a:solidFill>
                <a:latin typeface="Bebas Neue" panose="020B0606020202050201" pitchFamily="34" charset="77"/>
              </a:rPr>
              <a:t>BU BOURGET</a:t>
            </a:r>
          </a:p>
        </p:txBody>
      </p:sp>
    </p:spTree>
    <p:extLst>
      <p:ext uri="{BB962C8B-B14F-4D97-AF65-F5344CB8AC3E}">
        <p14:creationId xmlns:p14="http://schemas.microsoft.com/office/powerpoint/2010/main" val="99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D1D7CD55-5ECC-BD49-B63F-B6FBA376329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78539" y="1894792"/>
            <a:ext cx="2514600" cy="4203700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C697D8BD-75DD-6E48-9C19-D95105EA31C0}"/>
              </a:ext>
            </a:extLst>
          </p:cNvPr>
          <p:cNvSpPr txBox="1"/>
          <p:nvPr/>
        </p:nvSpPr>
        <p:spPr>
          <a:xfrm>
            <a:off x="3183002" y="1878870"/>
            <a:ext cx="4100604" cy="90486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﻿DYKE James. </a:t>
            </a:r>
            <a:r>
              <a:rPr lang="fr-FR" sz="1400" i="1" dirty="0"/>
              <a:t>Feux, crues et tempêtes : la violence du changement climatique.</a:t>
            </a:r>
          </a:p>
          <a:p>
            <a:r>
              <a:rPr lang="fr-FR" sz="1400" dirty="0"/>
              <a:t>Les Ulis : EDP Sciences, 2021.</a:t>
            </a:r>
          </a:p>
          <a:p>
            <a:r>
              <a:rPr lang="fr-FR" sz="1400" b="1" dirty="0"/>
              <a:t>Localisation : Etage 1, 551.6 </a:t>
            </a:r>
            <a:r>
              <a:rPr lang="fr-FR" sz="1400" b="1" dirty="0" smtClean="0"/>
              <a:t>DYK</a:t>
            </a:r>
          </a:p>
          <a:p>
            <a:endParaRPr lang="fr-FR" sz="1400" b="1" dirty="0"/>
          </a:p>
          <a:p>
            <a:r>
              <a:rPr lang="fr-FR" sz="1400" dirty="0" smtClean="0"/>
              <a:t>GANCILLE Jean-Marc. </a:t>
            </a:r>
            <a:r>
              <a:rPr lang="fr-FR" sz="1400" i="1" dirty="0" smtClean="0"/>
              <a:t>Ne plus se mentir : petit exercice de lucidité par temps d’effondrement écologique.</a:t>
            </a:r>
            <a:endParaRPr lang="fr-FR" sz="1400" dirty="0"/>
          </a:p>
          <a:p>
            <a:r>
              <a:rPr lang="fr-FR" sz="1400" dirty="0" smtClean="0"/>
              <a:t>Paris</a:t>
            </a:r>
            <a:r>
              <a:rPr lang="fr-FR" sz="1400" dirty="0"/>
              <a:t> : </a:t>
            </a:r>
            <a:r>
              <a:rPr lang="fr-FR" sz="1400" dirty="0" smtClean="0"/>
              <a:t>Rue de l’échiquier, 2019. (Les incisives)</a:t>
            </a:r>
            <a:endParaRPr lang="fr-FR" sz="1400" dirty="0"/>
          </a:p>
          <a:p>
            <a:r>
              <a:rPr lang="fr-FR" sz="1400" b="1" dirty="0"/>
              <a:t>Localisation : Etage 1, </a:t>
            </a:r>
            <a:r>
              <a:rPr lang="fr-FR" sz="1400" b="1" dirty="0" smtClean="0"/>
              <a:t>304.2 GAN</a:t>
            </a:r>
            <a:endParaRPr lang="fr-FR" sz="1400" dirty="0"/>
          </a:p>
          <a:p>
            <a:endParaRPr lang="fr-FR" sz="1400" dirty="0"/>
          </a:p>
          <a:p>
            <a:r>
              <a:rPr lang="fr-FR" sz="1400" dirty="0"/>
              <a:t>GELI Hélène. </a:t>
            </a:r>
            <a:r>
              <a:rPr lang="fr-FR" sz="1400" i="1" dirty="0"/>
              <a:t>Le changement climatique : ce qui va changer dans mon quotidien.</a:t>
            </a:r>
            <a:endParaRPr lang="fr-FR" sz="1400" dirty="0"/>
          </a:p>
          <a:p>
            <a:r>
              <a:rPr lang="fr-FR" sz="1400" dirty="0"/>
              <a:t>Versailles : Editions </a:t>
            </a:r>
            <a:r>
              <a:rPr lang="fr-FR" sz="1400" dirty="0" err="1"/>
              <a:t>Quae</a:t>
            </a:r>
            <a:r>
              <a:rPr lang="fr-FR" sz="1400" dirty="0"/>
              <a:t>, 2015.</a:t>
            </a:r>
          </a:p>
          <a:p>
            <a:r>
              <a:rPr lang="fr-FR" sz="1400" b="1" dirty="0"/>
              <a:t>Localisation : Etage 1, 363.7 GEL</a:t>
            </a:r>
            <a:endParaRPr lang="fr-FR" sz="1400" dirty="0"/>
          </a:p>
          <a:p>
            <a:endParaRPr lang="fr-FR" sz="1400" dirty="0"/>
          </a:p>
          <a:p>
            <a:r>
              <a:rPr lang="fr-FR" sz="1400" dirty="0"/>
              <a:t>GITPA. </a:t>
            </a:r>
            <a:r>
              <a:rPr lang="fr-FR" sz="1400" i="1" dirty="0"/>
              <a:t>Changements climatiques et peuples autochtones.</a:t>
            </a:r>
            <a:endParaRPr lang="fr-FR" sz="1400" dirty="0"/>
          </a:p>
          <a:p>
            <a:r>
              <a:rPr lang="fr-FR" sz="1400" dirty="0"/>
              <a:t>Paris : L’Harmattan, 2009. (Questions autochtones)</a:t>
            </a:r>
          </a:p>
          <a:p>
            <a:r>
              <a:rPr lang="fr-FR" sz="1400" b="1" dirty="0"/>
              <a:t>Localisation : Etage 1, 604.2 GIT</a:t>
            </a:r>
            <a:endParaRPr lang="fr-FR" sz="1400" dirty="0"/>
          </a:p>
          <a:p>
            <a:endParaRPr lang="fr-FR" sz="1400" dirty="0"/>
          </a:p>
          <a:p>
            <a:r>
              <a:rPr lang="fr-FR" sz="1400" dirty="0"/>
              <a:t>JOUZEL Jean, NOUAILLAS Olivier. </a:t>
            </a:r>
            <a:r>
              <a:rPr lang="fr-FR" sz="1400" i="1" dirty="0"/>
              <a:t>Quel climat pour demain ? 15 questions pour ne pas finir sous l’eau.</a:t>
            </a:r>
            <a:endParaRPr lang="fr-FR" sz="1400" b="1" i="1" dirty="0"/>
          </a:p>
          <a:p>
            <a:r>
              <a:rPr lang="fr-FR" sz="1400" dirty="0"/>
              <a:t>Paris : </a:t>
            </a:r>
            <a:r>
              <a:rPr lang="fr-FR" sz="1400" dirty="0" err="1"/>
              <a:t>Dunod</a:t>
            </a:r>
            <a:r>
              <a:rPr lang="fr-FR" sz="1400" dirty="0"/>
              <a:t>, 2015. </a:t>
            </a:r>
          </a:p>
          <a:p>
            <a:r>
              <a:rPr lang="fr-FR" sz="1400" b="1" dirty="0"/>
              <a:t>Localisation : Etage 1, 551.6 JOU</a:t>
            </a:r>
          </a:p>
          <a:p>
            <a:endParaRPr lang="fr-FR" sz="1400" b="1" dirty="0"/>
          </a:p>
          <a:p>
            <a:r>
              <a:rPr lang="fr-FR" sz="1400" dirty="0"/>
              <a:t>LASSERRE F., CHOQUET A., ESCUDE-JOFFRES C. </a:t>
            </a:r>
            <a:r>
              <a:rPr lang="fr-FR" sz="1400" i="1" dirty="0"/>
              <a:t>Géopolitique des pôles : vers une appropriation des espaces polaires ?</a:t>
            </a:r>
            <a:endParaRPr lang="fr-FR" sz="1400" dirty="0"/>
          </a:p>
          <a:p>
            <a:r>
              <a:rPr lang="fr-FR" sz="1400" dirty="0"/>
              <a:t>Paris : Le Cavalier bleu, 2022 (Géopolitique)</a:t>
            </a:r>
          </a:p>
          <a:p>
            <a:r>
              <a:rPr lang="fr-FR" sz="1400" b="1" dirty="0"/>
              <a:t>Localisation : Etage 1, 320.9 LAS</a:t>
            </a:r>
            <a:endParaRPr lang="fr-FR" sz="1400" dirty="0"/>
          </a:p>
          <a:p>
            <a:endParaRPr lang="fr-FR" sz="1400" dirty="0"/>
          </a:p>
          <a:p>
            <a:r>
              <a:rPr lang="fr-FR" sz="1400" dirty="0"/>
              <a:t>LE PULL Gérard. </a:t>
            </a:r>
            <a:r>
              <a:rPr lang="fr-FR" sz="1400" i="1" dirty="0"/>
              <a:t>Bientôt nous aurons faim.</a:t>
            </a:r>
            <a:endParaRPr lang="fr-FR" sz="1400" dirty="0"/>
          </a:p>
          <a:p>
            <a:r>
              <a:rPr lang="fr-FR" sz="1400" dirty="0"/>
              <a:t>Saint-Malo : P. </a:t>
            </a:r>
            <a:r>
              <a:rPr lang="fr-FR" sz="1400" dirty="0" err="1"/>
              <a:t>Calodé</a:t>
            </a:r>
            <a:r>
              <a:rPr lang="fr-FR" sz="1400" dirty="0"/>
              <a:t> éd., 2011 </a:t>
            </a:r>
          </a:p>
          <a:p>
            <a:r>
              <a:rPr lang="fr-FR" sz="1400" b="1" dirty="0"/>
              <a:t>Localisation : Etage 1, 363.8 LEP</a:t>
            </a:r>
            <a:endParaRPr lang="fr-FR" sz="1400" dirty="0"/>
          </a:p>
          <a:p>
            <a:endParaRPr lang="fr-FR" sz="1400" dirty="0"/>
          </a:p>
          <a:p>
            <a:r>
              <a:rPr lang="fr-FR" sz="1400" dirty="0"/>
              <a:t>LOVELOCK James. </a:t>
            </a:r>
            <a:r>
              <a:rPr lang="fr-FR" sz="1400" i="1" dirty="0"/>
              <a:t>La revanche de Gaïa : pourquoi la terre riposte-t-elle ?</a:t>
            </a:r>
          </a:p>
          <a:p>
            <a:r>
              <a:rPr lang="fr-FR" sz="1400" dirty="0"/>
              <a:t>Paris : Flammarion, 2007</a:t>
            </a:r>
          </a:p>
          <a:p>
            <a:r>
              <a:rPr lang="fr-FR" sz="1400" b="1" dirty="0"/>
              <a:t>Localisation : Etage 1, 577.01 LOV	</a:t>
            </a:r>
          </a:p>
          <a:p>
            <a:endParaRPr lang="fr-FR" sz="1400" b="1" dirty="0"/>
          </a:p>
          <a:p>
            <a:endParaRPr lang="fr-FR" sz="1400" b="1" dirty="0"/>
          </a:p>
          <a:p>
            <a:endParaRPr lang="fr-FR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A76B1607-8CFA-C749-8804-37843D1B1711}"/>
              </a:ext>
            </a:extLst>
          </p:cNvPr>
          <p:cNvSpPr txBox="1"/>
          <p:nvPr/>
        </p:nvSpPr>
        <p:spPr>
          <a:xfrm>
            <a:off x="462836" y="3565199"/>
            <a:ext cx="2011679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600" b="1" dirty="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﻿</a:t>
            </a:r>
            <a:r>
              <a:rPr lang="fr-FR" i="1" dirty="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Bibliographie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BBA6E8B6-8C16-664D-BCF2-B7FD25A10104}"/>
              </a:ext>
            </a:extLst>
          </p:cNvPr>
          <p:cNvSpPr txBox="1"/>
          <p:nvPr/>
        </p:nvSpPr>
        <p:spPr>
          <a:xfrm>
            <a:off x="443758" y="2056735"/>
            <a:ext cx="2576926" cy="13465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3460"/>
              </a:lnSpc>
            </a:pPr>
            <a:r>
              <a:rPr lang="fr-FR" sz="3600" b="1" dirty="0">
                <a:solidFill>
                  <a:schemeClr val="bg1"/>
                </a:solidFill>
                <a:latin typeface="Bebas Neue" panose="020B0606020202050201" pitchFamily="34" charset="77"/>
              </a:rPr>
              <a:t>CLIMAT EN DANGER</a:t>
            </a:r>
            <a:endParaRPr lang="fr-FR" sz="800" b="1" dirty="0">
              <a:solidFill>
                <a:schemeClr val="bg1"/>
              </a:solidFill>
              <a:latin typeface="Bebas Neue" panose="020B0606020202050201" pitchFamily="34" charset="77"/>
            </a:endParaRPr>
          </a:p>
          <a:p>
            <a:pPr>
              <a:lnSpc>
                <a:spcPts val="3460"/>
              </a:lnSpc>
            </a:pPr>
            <a:r>
              <a:rPr lang="fr-FR" sz="2000" b="1" dirty="0">
                <a:solidFill>
                  <a:schemeClr val="bg1"/>
                </a:solidFill>
                <a:latin typeface="Bebas Neue" panose="020B0606020202050201" pitchFamily="34" charset="77"/>
              </a:rPr>
              <a:t>Conséquences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F41E9F55-6EBB-8845-99A5-E70A9D69F8F7}"/>
              </a:ext>
            </a:extLst>
          </p:cNvPr>
          <p:cNvSpPr txBox="1"/>
          <p:nvPr/>
        </p:nvSpPr>
        <p:spPr>
          <a:xfrm>
            <a:off x="3239997" y="691186"/>
            <a:ext cx="3952601" cy="4065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3060"/>
              </a:lnSpc>
            </a:pPr>
            <a:r>
              <a:rPr lang="fr-FR" sz="3200" dirty="0">
                <a:solidFill>
                  <a:srgbClr val="101986"/>
                </a:solidFill>
                <a:latin typeface="Bebas Neue" panose="020B0606020202050201" pitchFamily="34" charset="77"/>
              </a:rPr>
              <a:t>BU BOURGET</a:t>
            </a:r>
          </a:p>
        </p:txBody>
      </p:sp>
    </p:spTree>
    <p:extLst>
      <p:ext uri="{BB962C8B-B14F-4D97-AF65-F5344CB8AC3E}">
        <p14:creationId xmlns:p14="http://schemas.microsoft.com/office/powerpoint/2010/main" val="3999623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D1D7CD55-5ECC-BD49-B63F-B6FBA376329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78539" y="1894792"/>
            <a:ext cx="2514600" cy="4203700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C697D8BD-75DD-6E48-9C19-D95105EA31C0}"/>
              </a:ext>
            </a:extLst>
          </p:cNvPr>
          <p:cNvSpPr txBox="1"/>
          <p:nvPr/>
        </p:nvSpPr>
        <p:spPr>
          <a:xfrm>
            <a:off x="3165995" y="1644091"/>
            <a:ext cx="4100604" cy="1049518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﻿</a:t>
            </a:r>
            <a:r>
              <a:rPr lang="fr-FR" sz="1200" dirty="0"/>
              <a:t>MAGNAN Alexandre. </a:t>
            </a:r>
            <a:r>
              <a:rPr lang="fr-FR" sz="1200" i="1" dirty="0"/>
              <a:t>Changement climatique : tous vulnérables ? Repenser les inégalités.</a:t>
            </a:r>
          </a:p>
          <a:p>
            <a:r>
              <a:rPr lang="fr-FR" sz="1200" dirty="0"/>
              <a:t>Paris : Editions Rue d’Ulm, 2013</a:t>
            </a:r>
          </a:p>
          <a:p>
            <a:r>
              <a:rPr lang="fr-FR" sz="1200" b="1" dirty="0"/>
              <a:t>Localisation : Etage 1, 363.73 </a:t>
            </a:r>
            <a:r>
              <a:rPr lang="fr-FR" sz="1200" b="1" dirty="0" smtClean="0"/>
              <a:t>MAG</a:t>
            </a:r>
            <a:endParaRPr lang="fr-FR" sz="12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fr-FR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fr-FR" sz="12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MELIERES </a:t>
            </a:r>
            <a:r>
              <a:rPr lang="fr-FR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M.A., FRANCOU B. </a:t>
            </a:r>
            <a:r>
              <a:rPr lang="fr-FR" sz="1400" i="1" dirty="0"/>
              <a:t>Coup de chaud sur les montagnes : ce qu’elles ont à nous dire sur le réchauffement climatique.</a:t>
            </a:r>
          </a:p>
          <a:p>
            <a:r>
              <a:rPr lang="fr-FR" sz="1400" dirty="0"/>
              <a:t>Paris: </a:t>
            </a:r>
            <a:r>
              <a:rPr lang="fr-FR" sz="1400" dirty="0" err="1"/>
              <a:t>Guerin</a:t>
            </a:r>
            <a:r>
              <a:rPr lang="fr-FR" sz="1400" dirty="0"/>
              <a:t>, 2021.</a:t>
            </a:r>
          </a:p>
          <a:p>
            <a:r>
              <a:rPr lang="fr-FR" sz="1400" b="1" dirty="0"/>
              <a:t>Localisation : Etage 1, 551.6 MEL</a:t>
            </a:r>
            <a:endParaRPr lang="fr-FR" sz="1400" dirty="0"/>
          </a:p>
          <a:p>
            <a:endParaRPr lang="fr-FR" sz="1400" dirty="0"/>
          </a:p>
          <a:p>
            <a:r>
              <a:rPr lang="fr-FR" sz="1400" dirty="0"/>
              <a:t>NICOLAS Adolphe. </a:t>
            </a:r>
            <a:r>
              <a:rPr lang="fr-FR" sz="1400" i="1" dirty="0"/>
              <a:t>Energies : une pénurie au secours du climat ?.</a:t>
            </a:r>
            <a:endParaRPr lang="fr-FR" sz="1400" dirty="0"/>
          </a:p>
          <a:p>
            <a:r>
              <a:rPr lang="fr-FR" sz="1400" dirty="0"/>
              <a:t>Paris : Belin-Pour la science, 2011. (Regard</a:t>
            </a:r>
          </a:p>
          <a:p>
            <a:r>
              <a:rPr lang="fr-FR" sz="1400" b="1" dirty="0"/>
              <a:t>Localisation : Etage 1, 363.79 NIC</a:t>
            </a:r>
            <a:endParaRPr lang="fr-FR" sz="1400" dirty="0"/>
          </a:p>
          <a:p>
            <a:endParaRPr lang="fr-FR" sz="1400" dirty="0"/>
          </a:p>
          <a:p>
            <a:r>
              <a:rPr lang="fr-FR" sz="1400" dirty="0"/>
              <a:t>SECHET Guillaume. </a:t>
            </a:r>
            <a:r>
              <a:rPr lang="fr-FR" sz="1400" i="1" dirty="0"/>
              <a:t>Quel temps ! : chronique de la météo de 1900 à nos jours.</a:t>
            </a:r>
            <a:endParaRPr lang="fr-FR" sz="1400" dirty="0"/>
          </a:p>
          <a:p>
            <a:r>
              <a:rPr lang="fr-FR" sz="1400" dirty="0"/>
              <a:t>Paris : </a:t>
            </a:r>
            <a:r>
              <a:rPr lang="fr-FR" sz="1400" dirty="0" err="1"/>
              <a:t>Hermé</a:t>
            </a:r>
            <a:r>
              <a:rPr lang="fr-FR" sz="1400" dirty="0"/>
              <a:t>, 2004. </a:t>
            </a:r>
          </a:p>
          <a:p>
            <a:r>
              <a:rPr lang="fr-FR" sz="1400" b="1" dirty="0"/>
              <a:t>Localisation : Etage 1, 551.6 SEC</a:t>
            </a:r>
            <a:endParaRPr lang="fr-FR" sz="1400" dirty="0"/>
          </a:p>
          <a:p>
            <a:endParaRPr lang="fr-FR" sz="1400" dirty="0"/>
          </a:p>
          <a:p>
            <a:r>
              <a:rPr lang="fr-FR" sz="1400" dirty="0"/>
              <a:t>SWYNGHEDAUW Bernard. </a:t>
            </a:r>
            <a:r>
              <a:rPr lang="fr-FR" sz="1400" i="1" dirty="0"/>
              <a:t>Dérèglement climatique : les vraies conséquences pour la santé et la biodiversité.</a:t>
            </a:r>
            <a:endParaRPr lang="fr-FR" sz="1400" b="1" i="1" dirty="0"/>
          </a:p>
          <a:p>
            <a:r>
              <a:rPr lang="fr-FR" sz="1400" dirty="0" err="1"/>
              <a:t>Louvain-la-neuve</a:t>
            </a:r>
            <a:r>
              <a:rPr lang="fr-FR" sz="1400" dirty="0"/>
              <a:t> : De Boeck Supérieur, 2022. </a:t>
            </a:r>
          </a:p>
          <a:p>
            <a:r>
              <a:rPr lang="fr-FR" sz="1400" b="1" dirty="0"/>
              <a:t>Localisation : Etage 1, 363.7 SWY</a:t>
            </a:r>
          </a:p>
          <a:p>
            <a:endParaRPr lang="fr-FR" sz="1400" b="1" dirty="0"/>
          </a:p>
          <a:p>
            <a:r>
              <a:rPr lang="fr-FR" sz="1400" dirty="0"/>
              <a:t>« La fonte des glaciers » </a:t>
            </a:r>
            <a:r>
              <a:rPr lang="fr-FR" sz="1400" i="1" dirty="0"/>
              <a:t>La géographie : terre des hommes. </a:t>
            </a:r>
            <a:endParaRPr lang="fr-FR" sz="1400" dirty="0"/>
          </a:p>
          <a:p>
            <a:r>
              <a:rPr lang="fr-FR" sz="1400" dirty="0"/>
              <a:t>2007, n°1578</a:t>
            </a:r>
          </a:p>
          <a:p>
            <a:r>
              <a:rPr lang="fr-FR" sz="1400" b="1" dirty="0"/>
              <a:t>Localisation : Etage 2, 910 GEO</a:t>
            </a:r>
          </a:p>
          <a:p>
            <a:endParaRPr lang="fr-FR" sz="1400" b="1" dirty="0"/>
          </a:p>
          <a:p>
            <a:r>
              <a:rPr lang="fr-FR" sz="1400" b="1" dirty="0">
                <a:solidFill>
                  <a:srgbClr val="0070C0"/>
                </a:solidFill>
              </a:rPr>
              <a:t>Liens vidéo ARTE</a:t>
            </a:r>
          </a:p>
          <a:p>
            <a:endParaRPr lang="fr-FR" sz="1400" b="1" dirty="0">
              <a:solidFill>
                <a:srgbClr val="0070C0"/>
              </a:solidFill>
            </a:endParaRPr>
          </a:p>
          <a:p>
            <a:r>
              <a:rPr lang="fr-FR" sz="1400" i="1" dirty="0"/>
              <a:t>Comment vivre sous la menace climatique ? </a:t>
            </a:r>
            <a:r>
              <a:rPr lang="fr-FR" sz="1400" b="1" dirty="0"/>
              <a:t>[EN LIGNE]</a:t>
            </a:r>
            <a:endParaRPr lang="fr-FR" sz="1400" i="1" dirty="0"/>
          </a:p>
          <a:p>
            <a:r>
              <a:rPr lang="fr-FR" sz="1400" dirty="0"/>
              <a:t>Emission du 11/12/2022. 46 min. Disponible sur : </a:t>
            </a:r>
            <a:r>
              <a:rPr lang="fr-FR" sz="1400" dirty="0">
                <a:hlinkClick r:id="rId4"/>
              </a:rPr>
              <a:t>https://www.arte.tv/fr/videos/106527-023-A/27/</a:t>
            </a:r>
            <a:r>
              <a:rPr lang="fr-FR" sz="1400" dirty="0"/>
              <a:t> (consulté le 14/12/2022).</a:t>
            </a:r>
          </a:p>
          <a:p>
            <a:endParaRPr lang="fr-FR" sz="1400" b="1" dirty="0"/>
          </a:p>
          <a:p>
            <a:r>
              <a:rPr lang="fr-FR" sz="1400" dirty="0"/>
              <a:t>HACKL Herbert</a:t>
            </a:r>
            <a:r>
              <a:rPr lang="fr-FR" sz="1400" b="1" dirty="0"/>
              <a:t>. </a:t>
            </a:r>
            <a:r>
              <a:rPr lang="fr-FR" sz="1400" i="1" dirty="0"/>
              <a:t>Et si la glace disparaissait ? </a:t>
            </a:r>
            <a:r>
              <a:rPr lang="fr-FR" sz="1400" b="1" dirty="0"/>
              <a:t>[EN LIGNE]</a:t>
            </a:r>
          </a:p>
          <a:p>
            <a:r>
              <a:rPr lang="fr-FR" sz="1400" dirty="0"/>
              <a:t>2021 . 28 min. Disponible sur : </a:t>
            </a:r>
            <a:r>
              <a:rPr lang="fr-FR" sz="1400" dirty="0">
                <a:hlinkClick r:id="rId5"/>
              </a:rPr>
              <a:t>https://www.arte.tv/fr/videos/101940-008-A/et-si-la-glace-disparaissait/</a:t>
            </a:r>
            <a:r>
              <a:rPr lang="fr-FR" sz="1400" dirty="0"/>
              <a:t> (Consulté le 14/12/2022).</a:t>
            </a:r>
          </a:p>
          <a:p>
            <a:endParaRPr lang="fr-FR" sz="1400" dirty="0"/>
          </a:p>
          <a:p>
            <a:endParaRPr lang="fr-FR" sz="1400" dirty="0"/>
          </a:p>
          <a:p>
            <a:endParaRPr lang="fr-FR" sz="1400" dirty="0"/>
          </a:p>
          <a:p>
            <a:endParaRPr lang="fr-FR" sz="1400" dirty="0"/>
          </a:p>
          <a:p>
            <a:endParaRPr lang="fr-FR" sz="1400" b="1" dirty="0"/>
          </a:p>
          <a:p>
            <a:endParaRPr lang="fr-FR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A76B1607-8CFA-C749-8804-37843D1B1711}"/>
              </a:ext>
            </a:extLst>
          </p:cNvPr>
          <p:cNvSpPr txBox="1"/>
          <p:nvPr/>
        </p:nvSpPr>
        <p:spPr>
          <a:xfrm>
            <a:off x="462836" y="3565199"/>
            <a:ext cx="2011679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600" b="1" dirty="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﻿</a:t>
            </a:r>
            <a:r>
              <a:rPr lang="fr-FR" i="1" dirty="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Bibliographie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BBA6E8B6-8C16-664D-BCF2-B7FD25A10104}"/>
              </a:ext>
            </a:extLst>
          </p:cNvPr>
          <p:cNvSpPr txBox="1"/>
          <p:nvPr/>
        </p:nvSpPr>
        <p:spPr>
          <a:xfrm>
            <a:off x="443758" y="2056735"/>
            <a:ext cx="2576926" cy="13465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3460"/>
              </a:lnSpc>
            </a:pPr>
            <a:r>
              <a:rPr lang="fr-FR" sz="3600" b="1" dirty="0">
                <a:solidFill>
                  <a:schemeClr val="bg1"/>
                </a:solidFill>
                <a:latin typeface="Bebas Neue" panose="020B0606020202050201" pitchFamily="34" charset="77"/>
              </a:rPr>
              <a:t>CLIMAT EN DANGER</a:t>
            </a:r>
            <a:endParaRPr lang="fr-FR" sz="800" b="1" dirty="0">
              <a:solidFill>
                <a:schemeClr val="bg1"/>
              </a:solidFill>
              <a:latin typeface="Bebas Neue" panose="020B0606020202050201" pitchFamily="34" charset="77"/>
            </a:endParaRPr>
          </a:p>
          <a:p>
            <a:pPr>
              <a:lnSpc>
                <a:spcPts val="3460"/>
              </a:lnSpc>
            </a:pPr>
            <a:r>
              <a:rPr lang="fr-FR" sz="2000" b="1" dirty="0">
                <a:solidFill>
                  <a:schemeClr val="bg1"/>
                </a:solidFill>
                <a:latin typeface="Bebas Neue" panose="020B0606020202050201" pitchFamily="34" charset="77"/>
              </a:rPr>
              <a:t>Conséquences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F41E9F55-6EBB-8845-99A5-E70A9D69F8F7}"/>
              </a:ext>
            </a:extLst>
          </p:cNvPr>
          <p:cNvSpPr txBox="1"/>
          <p:nvPr/>
        </p:nvSpPr>
        <p:spPr>
          <a:xfrm>
            <a:off x="3239997" y="691186"/>
            <a:ext cx="3952601" cy="4065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3060"/>
              </a:lnSpc>
            </a:pPr>
            <a:r>
              <a:rPr lang="fr-FR" sz="3200" dirty="0">
                <a:solidFill>
                  <a:srgbClr val="101986"/>
                </a:solidFill>
                <a:latin typeface="Bebas Neue" panose="020B0606020202050201" pitchFamily="34" charset="77"/>
              </a:rPr>
              <a:t>BU BOURGET</a:t>
            </a:r>
          </a:p>
        </p:txBody>
      </p:sp>
    </p:spTree>
    <p:extLst>
      <p:ext uri="{BB962C8B-B14F-4D97-AF65-F5344CB8AC3E}">
        <p14:creationId xmlns:p14="http://schemas.microsoft.com/office/powerpoint/2010/main" val="42657893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1480</TotalTime>
  <Words>18</Words>
  <Application>Microsoft Office PowerPoint</Application>
  <PresentationFormat>Personnalisé</PresentationFormat>
  <Paragraphs>114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10" baseType="lpstr">
      <vt:lpstr>Arial</vt:lpstr>
      <vt:lpstr>Bebas Neue</vt:lpstr>
      <vt:lpstr>Calibri</vt:lpstr>
      <vt:lpstr>Calibri Light</vt:lpstr>
      <vt:lpstr>Open Sans</vt:lpstr>
      <vt:lpstr>Open Sans Semibold</vt:lpstr>
      <vt:lpstr>Thème Office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Microsoft Office</dc:creator>
  <cp:lastModifiedBy>Utilisateur Windows</cp:lastModifiedBy>
  <cp:revision>41</cp:revision>
  <cp:lastPrinted>2023-01-05T08:23:55Z</cp:lastPrinted>
  <dcterms:created xsi:type="dcterms:W3CDTF">2020-11-26T14:55:26Z</dcterms:created>
  <dcterms:modified xsi:type="dcterms:W3CDTF">2023-01-09T15:26:03Z</dcterms:modified>
</cp:coreProperties>
</file>