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559675" cy="1069181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55"/>
  </p:normalViewPr>
  <p:slideViewPr>
    <p:cSldViewPr snapToGrid="0" snapToObjects="1">
      <p:cViewPr varScale="1">
        <p:scale>
          <a:sx n="78" d="100"/>
          <a:sy n="78" d="100"/>
        </p:scale>
        <p:origin x="27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rte.tv/fr/videos/RC-023143/un-monde-nouveau/" TargetMode="External"/><Relationship Id="rId5" Type="http://schemas.openxmlformats.org/officeDocument/2006/relationships/hyperlink" Target="https://www.arte.tv/fr/videos/RC-022233/des-mains-vertes-pour-la-nature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5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740246"/>
            <a:ext cx="4100604" cy="98796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400" dirty="0"/>
              <a:t>Crime climatique, stop !</a:t>
            </a:r>
          </a:p>
          <a:p>
            <a:r>
              <a:rPr lang="fr-FR" sz="1400" dirty="0"/>
              <a:t>Paris : Ed. du Seuil, 2015. (Anthropocène) </a:t>
            </a:r>
          </a:p>
          <a:p>
            <a:r>
              <a:rPr lang="fr-FR" sz="1400" b="1" dirty="0"/>
              <a:t>Localisation : Etage 1, 363.73 cri</a:t>
            </a:r>
          </a:p>
          <a:p>
            <a:endParaRPr lang="fr-FR" sz="1400" b="1" dirty="0"/>
          </a:p>
          <a:p>
            <a:r>
              <a:rPr lang="fr-FR" sz="1400" i="1" dirty="0"/>
              <a:t>Des mains vertes pour…</a:t>
            </a:r>
            <a:r>
              <a:rPr lang="fr-FR" sz="1400" b="1" dirty="0"/>
              <a:t>[EN LIGNE].</a:t>
            </a:r>
          </a:p>
          <a:p>
            <a:r>
              <a:rPr lang="fr-FR" sz="1400" b="1" dirty="0"/>
              <a:t> </a:t>
            </a:r>
            <a:r>
              <a:rPr lang="fr-FR" sz="1400" dirty="0"/>
              <a:t>3 vidéos disponibles sur : </a:t>
            </a:r>
          </a:p>
          <a:p>
            <a:r>
              <a:rPr lang="fr-FR" sz="1400" dirty="0">
                <a:hlinkClick r:id="rId5"/>
              </a:rPr>
              <a:t>https://www.arte.tv/fr/videos/RC-022233/des-mains-vertes-pour-la-nature/</a:t>
            </a:r>
            <a:r>
              <a:rPr lang="fr-FR" sz="1400" dirty="0"/>
              <a:t> (Consulté le 14/12/2022)</a:t>
            </a:r>
          </a:p>
          <a:p>
            <a:endParaRPr lang="fr-FR" sz="1400" b="1" dirty="0"/>
          </a:p>
          <a:p>
            <a:r>
              <a:rPr lang="fr-FR" sz="1400" i="1" dirty="0"/>
              <a:t>Forêts et changement climatique : comprendre et modéliser le fonctionnement hydrique des arbres</a:t>
            </a:r>
            <a:r>
              <a:rPr lang="fr-FR" sz="1400" dirty="0"/>
              <a:t>.</a:t>
            </a:r>
          </a:p>
          <a:p>
            <a:r>
              <a:rPr lang="fr-FR" sz="1400" dirty="0"/>
              <a:t>Versailles : Ed. </a:t>
            </a:r>
            <a:r>
              <a:rPr lang="fr-FR" sz="1400" dirty="0" err="1"/>
              <a:t>Quae</a:t>
            </a:r>
            <a:r>
              <a:rPr lang="fr-FR" sz="1400" dirty="0"/>
              <a:t>, 2022. (Synthèses) </a:t>
            </a:r>
          </a:p>
          <a:p>
            <a:r>
              <a:rPr lang="fr-FR" sz="1400" b="1" dirty="0"/>
              <a:t>Localisation : Etage 1, 577.3 for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BONNIFET Fabrice. </a:t>
            </a:r>
            <a:r>
              <a:rPr lang="fr-FR" sz="1400" i="1" dirty="0"/>
              <a:t>L’entreprise contributive : concilier monde des affaires et limites planétaires.</a:t>
            </a:r>
            <a:endParaRPr lang="fr-FR" sz="1400" dirty="0"/>
          </a:p>
          <a:p>
            <a:r>
              <a:rPr lang="fr-FR" sz="1400" dirty="0"/>
              <a:t>Malakoff : </a:t>
            </a:r>
            <a:r>
              <a:rPr lang="fr-FR" sz="1400" dirty="0" err="1"/>
              <a:t>Dunod</a:t>
            </a:r>
            <a:r>
              <a:rPr lang="fr-FR" sz="1400" dirty="0"/>
              <a:t>, 2022. </a:t>
            </a:r>
          </a:p>
          <a:p>
            <a:r>
              <a:rPr lang="fr-FR" sz="1400" b="1" dirty="0"/>
              <a:t>Localisation : Etage 1, 658.408 </a:t>
            </a:r>
            <a:r>
              <a:rPr lang="fr-FR" sz="1400" b="1" dirty="0" smtClean="0"/>
              <a:t>BON</a:t>
            </a:r>
          </a:p>
          <a:p>
            <a:endParaRPr lang="fr-FR" sz="1400" b="1" dirty="0" smtClean="0"/>
          </a:p>
          <a:p>
            <a:r>
              <a:rPr lang="fr-FR" sz="1400" dirty="0"/>
              <a:t>DION </a:t>
            </a:r>
            <a:r>
              <a:rPr lang="fr-FR" sz="1400" dirty="0" smtClean="0"/>
              <a:t>Cyril, NOUALHAT Laure. Après</a:t>
            </a:r>
            <a:r>
              <a:rPr lang="fr-FR" sz="1400" i="1" dirty="0"/>
              <a:t> </a:t>
            </a:r>
            <a:r>
              <a:rPr lang="fr-FR" sz="1400" i="1" dirty="0" smtClean="0"/>
              <a:t>demain </a:t>
            </a:r>
            <a:r>
              <a:rPr lang="fr-FR" sz="1400" b="1" dirty="0" smtClean="0"/>
              <a:t>[DVD].</a:t>
            </a:r>
            <a:endParaRPr lang="fr-FR" sz="1400" dirty="0"/>
          </a:p>
          <a:p>
            <a:r>
              <a:rPr lang="fr-FR" sz="1400" dirty="0" smtClean="0"/>
              <a:t>Paris </a:t>
            </a:r>
            <a:r>
              <a:rPr lang="fr-FR" sz="1400" dirty="0"/>
              <a:t>: </a:t>
            </a:r>
            <a:r>
              <a:rPr lang="fr-FR" sz="1400" dirty="0" err="1" smtClean="0"/>
              <a:t>Yami</a:t>
            </a:r>
            <a:r>
              <a:rPr lang="fr-FR" sz="1400" dirty="0" smtClean="0"/>
              <a:t> 2 ; ADAV, 2018. </a:t>
            </a:r>
            <a:endParaRPr lang="fr-FR" sz="1400" dirty="0"/>
          </a:p>
          <a:p>
            <a:r>
              <a:rPr lang="fr-FR" sz="1400" b="1" dirty="0"/>
              <a:t>Localisation : Etage 1, 304.2 DIO</a:t>
            </a:r>
          </a:p>
          <a:p>
            <a:endParaRPr lang="fr-FR" sz="1400" b="1" dirty="0"/>
          </a:p>
          <a:p>
            <a:r>
              <a:rPr lang="fr-FR" sz="1400" dirty="0" smtClean="0"/>
              <a:t>DION Cyril. </a:t>
            </a:r>
            <a:r>
              <a:rPr lang="fr-FR" sz="1400" i="1" dirty="0" smtClean="0"/>
              <a:t>Demain : un nouveau monde en marche.</a:t>
            </a:r>
            <a:endParaRPr lang="fr-FR" sz="1400" dirty="0"/>
          </a:p>
          <a:p>
            <a:r>
              <a:rPr lang="fr-FR" sz="1400" dirty="0" smtClean="0"/>
              <a:t>Arles : Actes Sud, 2015. (Domaine du possible)</a:t>
            </a:r>
            <a:endParaRPr lang="fr-FR" sz="1400" dirty="0"/>
          </a:p>
          <a:p>
            <a:r>
              <a:rPr lang="fr-FR" sz="1400" b="1" dirty="0"/>
              <a:t>Localisation : Etage 1, </a:t>
            </a:r>
            <a:r>
              <a:rPr lang="fr-FR" sz="1400" b="1" dirty="0" smtClean="0"/>
              <a:t>304.2 DIO</a:t>
            </a:r>
            <a:endParaRPr lang="fr-FR" sz="1400" b="1" dirty="0"/>
          </a:p>
          <a:p>
            <a:endParaRPr lang="fr-FR" sz="1400" b="1" dirty="0"/>
          </a:p>
          <a:p>
            <a:r>
              <a:rPr lang="fr-FR" sz="1400" dirty="0"/>
              <a:t>DION Cyril. </a:t>
            </a:r>
            <a:r>
              <a:rPr lang="fr-FR" sz="1400" i="1" dirty="0"/>
              <a:t>Un monde nouveau </a:t>
            </a:r>
            <a:r>
              <a:rPr lang="fr-FR" sz="1400" b="1" dirty="0"/>
              <a:t>[EN LIGNE].</a:t>
            </a:r>
          </a:p>
          <a:p>
            <a:r>
              <a:rPr lang="fr-FR" sz="1400" dirty="0"/>
              <a:t>3 vidéos disponibles sur : </a:t>
            </a:r>
          </a:p>
          <a:p>
            <a:r>
              <a:rPr lang="fr-FR" sz="1400" dirty="0">
                <a:hlinkClick r:id="rId6"/>
              </a:rPr>
              <a:t>https://www.arte.tv/fr/videos/RC-023143/un-monde-nouveau/</a:t>
            </a:r>
            <a:r>
              <a:rPr lang="fr-FR" sz="1400" dirty="0"/>
              <a:t> (Consulté le 14/12/2022)</a:t>
            </a:r>
          </a:p>
          <a:p>
            <a:endParaRPr lang="fr-FR" sz="1400" dirty="0"/>
          </a:p>
          <a:p>
            <a:r>
              <a:rPr lang="fr-FR" sz="1400" dirty="0"/>
              <a:t>FEILLET Pierre. </a:t>
            </a:r>
            <a:r>
              <a:rPr lang="fr-FR" sz="1400" i="1" dirty="0"/>
              <a:t>Pour une éthique de l’alimentation : apprivoiser la nature.</a:t>
            </a:r>
            <a:endParaRPr lang="fr-FR" sz="1400" dirty="0"/>
          </a:p>
          <a:p>
            <a:r>
              <a:rPr lang="fr-FR" sz="1400" dirty="0"/>
              <a:t>Versailles : Editions </a:t>
            </a:r>
            <a:r>
              <a:rPr lang="fr-FR" sz="1400" dirty="0" err="1"/>
              <a:t>Quae</a:t>
            </a:r>
            <a:r>
              <a:rPr lang="fr-FR" sz="1400" dirty="0"/>
              <a:t>, 2022.</a:t>
            </a:r>
          </a:p>
          <a:p>
            <a:r>
              <a:rPr lang="fr-FR" sz="1400" b="1" dirty="0"/>
              <a:t>Localisation : Etage 1, 631.58 FEI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GAMEAU Damon. </a:t>
            </a:r>
            <a:r>
              <a:rPr lang="fr-FR" sz="1400" i="1" dirty="0"/>
              <a:t>2040/ les solutions existent </a:t>
            </a:r>
            <a:r>
              <a:rPr lang="fr-FR" sz="1400" b="1" dirty="0"/>
              <a:t>[DVD].</a:t>
            </a:r>
          </a:p>
          <a:p>
            <a:r>
              <a:rPr lang="fr-FR" sz="1400" dirty="0"/>
              <a:t>Boulogne-Billancourt: L’Atelier d’images, 2020. </a:t>
            </a:r>
          </a:p>
          <a:p>
            <a:r>
              <a:rPr lang="fr-FR" sz="1400" b="1" dirty="0"/>
              <a:t>Localisation : Etage 1, 304.2 GAM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Actions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397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5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660013"/>
            <a:ext cx="4100604" cy="96949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dirty="0" smtClean="0"/>
          </a:p>
          <a:p>
            <a:r>
              <a:rPr lang="fr-FR" sz="1400" dirty="0" smtClean="0"/>
              <a:t>GUILYARDI </a:t>
            </a:r>
            <a:r>
              <a:rPr lang="fr-FR" sz="1400" dirty="0" err="1" smtClean="0"/>
              <a:t>Eric</a:t>
            </a:r>
            <a:r>
              <a:rPr lang="fr-FR" sz="1400" dirty="0" smtClean="0"/>
              <a:t> et Catherine. </a:t>
            </a:r>
            <a:r>
              <a:rPr lang="fr-FR" sz="1400" i="1" dirty="0" smtClean="0"/>
              <a:t>Que feriez-vous si vous saviez ? : des climatologues face à la désinformation.</a:t>
            </a:r>
            <a:endParaRPr lang="fr-FR" sz="1400" dirty="0"/>
          </a:p>
          <a:p>
            <a:r>
              <a:rPr lang="fr-FR" sz="1400" dirty="0"/>
              <a:t>Paris : Ed. </a:t>
            </a:r>
            <a:r>
              <a:rPr lang="fr-FR" sz="1400" dirty="0" smtClean="0"/>
              <a:t>Le Pommier, 2015. (Manifeste)</a:t>
            </a:r>
            <a:endParaRPr lang="fr-FR" sz="1400" dirty="0"/>
          </a:p>
          <a:p>
            <a:r>
              <a:rPr lang="fr-FR" sz="1400" b="1" dirty="0"/>
              <a:t>Localisation : Etage </a:t>
            </a:r>
            <a:r>
              <a:rPr lang="fr-FR" sz="1400" b="1" dirty="0" smtClean="0"/>
              <a:t>1, 363.7 GUI</a:t>
            </a:r>
          </a:p>
          <a:p>
            <a:endParaRPr lang="fr-FR" sz="1400" dirty="0" smtClean="0"/>
          </a:p>
          <a:p>
            <a:r>
              <a:rPr lang="fr-FR" sz="1400" dirty="0"/>
              <a:t>GUIZOU. </a:t>
            </a:r>
            <a:r>
              <a:rPr lang="fr-FR" sz="1400" i="1" dirty="0" err="1"/>
              <a:t>Permacomix</a:t>
            </a:r>
            <a:r>
              <a:rPr lang="fr-FR" sz="1400" i="1" dirty="0"/>
              <a:t> : vivre en </a:t>
            </a:r>
            <a:r>
              <a:rPr lang="fr-FR" sz="1400" i="1" dirty="0" err="1"/>
              <a:t>permaculture</a:t>
            </a:r>
            <a:r>
              <a:rPr lang="fr-FR" sz="1400" i="1" dirty="0"/>
              <a:t>, mode d’emploi.</a:t>
            </a:r>
            <a:endParaRPr lang="fr-FR" sz="1400" dirty="0"/>
          </a:p>
          <a:p>
            <a:r>
              <a:rPr lang="fr-FR" sz="1400" dirty="0"/>
              <a:t>Paris : Ed. Rue de l’échiquier, 2020. (Rue de l’échiquier BD)</a:t>
            </a:r>
          </a:p>
          <a:p>
            <a:r>
              <a:rPr lang="fr-FR" sz="1400" b="1" dirty="0"/>
              <a:t>Localisation : Etage 1 Espace détente, BD </a:t>
            </a:r>
            <a:r>
              <a:rPr lang="fr-FR" sz="1400" b="1" dirty="0" smtClean="0"/>
              <a:t>GUI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JEPSON Paul, BLYTHE </a:t>
            </a:r>
            <a:r>
              <a:rPr lang="fr-FR" sz="1400" dirty="0" err="1"/>
              <a:t>Cain</a:t>
            </a:r>
            <a:r>
              <a:rPr lang="fr-FR" sz="1400" dirty="0"/>
              <a:t>. </a:t>
            </a:r>
            <a:r>
              <a:rPr lang="fr-FR" sz="1400" i="1" dirty="0" err="1"/>
              <a:t>Réensauvager</a:t>
            </a:r>
            <a:r>
              <a:rPr lang="fr-FR" sz="1400" i="1" dirty="0"/>
              <a:t> la nature pour sauver la planète.</a:t>
            </a:r>
            <a:endParaRPr lang="fr-FR" sz="1400" dirty="0"/>
          </a:p>
          <a:p>
            <a:r>
              <a:rPr lang="fr-FR" sz="1400" dirty="0"/>
              <a:t>Lausanne : Editions 41, 2022. </a:t>
            </a:r>
          </a:p>
          <a:p>
            <a:r>
              <a:rPr lang="fr-FR" sz="1400" b="1" dirty="0"/>
              <a:t>Localisation : Etage 1, 333.95 </a:t>
            </a:r>
            <a:r>
              <a:rPr lang="fr-FR" sz="1400" b="1" dirty="0" smtClean="0"/>
              <a:t>JEP</a:t>
            </a:r>
          </a:p>
          <a:p>
            <a:endParaRPr lang="fr-FR" sz="1400" dirty="0"/>
          </a:p>
          <a:p>
            <a:r>
              <a:rPr lang="fr-FR" sz="1400" dirty="0" smtClean="0"/>
              <a:t>KLEIN Naomi. </a:t>
            </a:r>
            <a:r>
              <a:rPr lang="fr-FR" sz="1400" i="1" dirty="0" smtClean="0"/>
              <a:t>Tout peut changer : capitalisme et changement climatique.</a:t>
            </a:r>
            <a:endParaRPr lang="fr-FR" sz="1400" i="1" dirty="0"/>
          </a:p>
          <a:p>
            <a:r>
              <a:rPr lang="fr-FR" sz="1400" dirty="0" smtClean="0"/>
              <a:t>Arles </a:t>
            </a:r>
            <a:r>
              <a:rPr lang="fr-FR" sz="1400" dirty="0"/>
              <a:t>: </a:t>
            </a:r>
            <a:r>
              <a:rPr lang="fr-FR" sz="1400" dirty="0" smtClean="0"/>
              <a:t>Actes Sud, 2015. (Questions de société)</a:t>
            </a:r>
            <a:endParaRPr lang="fr-FR" sz="1400" dirty="0"/>
          </a:p>
          <a:p>
            <a:r>
              <a:rPr lang="fr-FR" sz="1400" b="1" dirty="0"/>
              <a:t>Localisation : Etage 1, </a:t>
            </a:r>
            <a:r>
              <a:rPr lang="fr-FR" sz="1400" b="1" dirty="0" smtClean="0"/>
              <a:t>363.7 KLE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KODJO-GRANDVAUX Séverine. </a:t>
            </a:r>
            <a:r>
              <a:rPr lang="fr-FR" sz="1400" i="1" dirty="0"/>
              <a:t>Devenir vivants.</a:t>
            </a:r>
          </a:p>
          <a:p>
            <a:r>
              <a:rPr lang="fr-FR" sz="1400" dirty="0"/>
              <a:t>Paris : Philippe Rey, 2021. </a:t>
            </a:r>
          </a:p>
          <a:p>
            <a:r>
              <a:rPr lang="fr-FR" sz="1400" b="1" dirty="0"/>
              <a:t>Localisation : Etage 1, 179 </a:t>
            </a:r>
            <a:r>
              <a:rPr lang="fr-FR" sz="1400" b="1" dirty="0" smtClean="0"/>
              <a:t>KOD</a:t>
            </a:r>
          </a:p>
          <a:p>
            <a:endParaRPr lang="fr-FR" sz="1400" b="1" dirty="0" smtClean="0"/>
          </a:p>
          <a:p>
            <a:r>
              <a:rPr lang="fr-FR" sz="1400" dirty="0" smtClean="0"/>
              <a:t>LA BLANCHE </a:t>
            </a:r>
            <a:r>
              <a:rPr lang="fr-FR" sz="1400" dirty="0" err="1" smtClean="0"/>
              <a:t>Eric</a:t>
            </a:r>
            <a:r>
              <a:rPr lang="fr-FR" sz="1400" dirty="0" smtClean="0"/>
              <a:t>. </a:t>
            </a:r>
            <a:r>
              <a:rPr lang="fr-FR" sz="1400" i="1" dirty="0" smtClean="0"/>
              <a:t>Colère ! : contre les responsables de l’effondrement écologique.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 smtClean="0"/>
              <a:t>Delachaux</a:t>
            </a:r>
            <a:r>
              <a:rPr lang="fr-FR" sz="1400" dirty="0" smtClean="0"/>
              <a:t> et </a:t>
            </a:r>
            <a:r>
              <a:rPr lang="fr-FR" sz="1400" dirty="0" err="1" smtClean="0"/>
              <a:t>Niestlé</a:t>
            </a:r>
            <a:r>
              <a:rPr lang="fr-FR" sz="1400" dirty="0" smtClean="0"/>
              <a:t>, 2020. </a:t>
            </a:r>
            <a:endParaRPr lang="fr-FR" sz="1400" dirty="0"/>
          </a:p>
          <a:p>
            <a:r>
              <a:rPr lang="fr-FR" sz="1400" b="1" dirty="0"/>
              <a:t>Localisation : Etage 1, </a:t>
            </a:r>
            <a:r>
              <a:rPr lang="fr-FR" sz="1400" b="1" dirty="0" smtClean="0"/>
              <a:t>304.2 LAB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LAVILLE </a:t>
            </a:r>
            <a:r>
              <a:rPr lang="fr-FR" sz="1400" dirty="0" err="1"/>
              <a:t>Betina</a:t>
            </a:r>
            <a:r>
              <a:rPr lang="fr-FR" sz="1400" dirty="0"/>
              <a:t>. </a:t>
            </a:r>
            <a:r>
              <a:rPr lang="fr-FR" sz="1400" i="1" dirty="0"/>
              <a:t>Quelles solutions face au changement climatique ?</a:t>
            </a:r>
            <a:endParaRPr lang="fr-FR" sz="1400" dirty="0"/>
          </a:p>
          <a:p>
            <a:r>
              <a:rPr lang="fr-FR" sz="1400" dirty="0"/>
              <a:t>Paris : CNRS éditions, 2015. </a:t>
            </a:r>
          </a:p>
          <a:p>
            <a:r>
              <a:rPr lang="fr-FR" sz="1400" b="1" dirty="0"/>
              <a:t>Localisation : Etage 1, 363.73 LAV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LEROY Pierre. </a:t>
            </a:r>
            <a:r>
              <a:rPr lang="fr-FR" sz="1400" i="1" dirty="0"/>
              <a:t>Passage délicat : penser et panser le territoire : trois illustrations de l’auteur.</a:t>
            </a:r>
            <a:endParaRPr lang="fr-FR" sz="1400" dirty="0"/>
          </a:p>
          <a:p>
            <a:r>
              <a:rPr lang="fr-FR" sz="1400" dirty="0" err="1"/>
              <a:t>Arless</a:t>
            </a:r>
            <a:r>
              <a:rPr lang="fr-FR" sz="1400" dirty="0"/>
              <a:t> : Actes sud, 2021.</a:t>
            </a:r>
          </a:p>
          <a:p>
            <a:r>
              <a:rPr lang="fr-FR" sz="1400" b="1" dirty="0"/>
              <a:t>Localisation : Etage 1, 363.7 LER</a:t>
            </a:r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Actions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407420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5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660013"/>
            <a:ext cx="4100604" cy="8833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fr-FR" sz="1400" dirty="0" smtClean="0"/>
          </a:p>
          <a:p>
            <a:r>
              <a:rPr lang="fr-FR" sz="1400" dirty="0"/>
              <a:t>LE TREUT Hervé. </a:t>
            </a:r>
            <a:r>
              <a:rPr lang="fr-FR" sz="1400" i="1" dirty="0"/>
              <a:t>Climat et civilisation, un défi incontournable.</a:t>
            </a:r>
            <a:endParaRPr lang="fr-FR" sz="1400" b="1" dirty="0"/>
          </a:p>
          <a:p>
            <a:r>
              <a:rPr lang="fr-FR" sz="1400" dirty="0"/>
              <a:t>Toulouse: </a:t>
            </a:r>
            <a:r>
              <a:rPr lang="fr-FR" sz="1400" dirty="0" err="1"/>
              <a:t>Erès</a:t>
            </a:r>
            <a:r>
              <a:rPr lang="fr-FR" sz="1400" dirty="0"/>
              <a:t> éditions, 2022. </a:t>
            </a:r>
          </a:p>
          <a:p>
            <a:r>
              <a:rPr lang="fr-FR" sz="1400" b="1" dirty="0"/>
              <a:t>Localisation : Etage 1, 304.2 </a:t>
            </a:r>
            <a:r>
              <a:rPr lang="fr-FR" sz="1400" b="1" dirty="0" smtClean="0"/>
              <a:t>LET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 smtClean="0"/>
              <a:t>MAKANGA </a:t>
            </a:r>
            <a:r>
              <a:rPr lang="fr-FR" sz="1400" dirty="0"/>
              <a:t>Blanchard. </a:t>
            </a:r>
            <a:r>
              <a:rPr lang="fr-FR" sz="1400" i="1" dirty="0"/>
              <a:t>L’agir humain et la crise éco-climatique : nature, technosciences et civilisations durables.</a:t>
            </a:r>
            <a:endParaRPr lang="fr-FR" sz="1400" dirty="0"/>
          </a:p>
          <a:p>
            <a:r>
              <a:rPr lang="fr-FR" sz="1400" dirty="0"/>
              <a:t>Paris : L’Harmattan, 2019. (Sciences et société)</a:t>
            </a:r>
          </a:p>
          <a:p>
            <a:r>
              <a:rPr lang="fr-FR" sz="1400" b="1" dirty="0"/>
              <a:t>Localisation : Etage 1, 304.2 MAK</a:t>
            </a:r>
          </a:p>
          <a:p>
            <a:endParaRPr lang="fr-FR" sz="1400" dirty="0" smtClean="0"/>
          </a:p>
          <a:p>
            <a:r>
              <a:rPr lang="fr-FR" sz="1400" dirty="0"/>
              <a:t>MATHEX Pascale. </a:t>
            </a:r>
            <a:r>
              <a:rPr lang="fr-FR" sz="1400" i="1" dirty="0"/>
              <a:t>Voyage en forêt tropicale : à la découverte d’un héritage menacé.</a:t>
            </a:r>
            <a:endParaRPr lang="fr-FR" sz="1400" dirty="0"/>
          </a:p>
          <a:p>
            <a:r>
              <a:rPr lang="fr-FR" sz="1400" dirty="0"/>
              <a:t>Lausanne : Favre ; Clermont Ferrant : La Source d’or, 2011. </a:t>
            </a:r>
          </a:p>
          <a:p>
            <a:r>
              <a:rPr lang="fr-FR" sz="1400" b="1" dirty="0"/>
              <a:t>Localisation : Etage 1 Espace détente, R </a:t>
            </a:r>
            <a:r>
              <a:rPr lang="fr-FR" sz="1400" b="1" dirty="0" smtClean="0"/>
              <a:t>MAT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MEIRELLES Fernando. </a:t>
            </a:r>
            <a:r>
              <a:rPr lang="fr-FR" sz="1400" i="1" dirty="0"/>
              <a:t>The </a:t>
            </a:r>
            <a:r>
              <a:rPr lang="fr-FR" sz="1400" i="1" dirty="0" err="1"/>
              <a:t>great</a:t>
            </a:r>
            <a:r>
              <a:rPr lang="fr-FR" sz="1400" i="1" dirty="0"/>
              <a:t> green </a:t>
            </a:r>
            <a:r>
              <a:rPr lang="fr-FR" sz="1400" i="1" dirty="0" err="1"/>
              <a:t>wall</a:t>
            </a:r>
            <a:r>
              <a:rPr lang="fr-FR" sz="1400" i="1" dirty="0"/>
              <a:t> : la grande muraille verte </a:t>
            </a:r>
            <a:r>
              <a:rPr lang="fr-FR" sz="1400" b="1" dirty="0"/>
              <a:t>[DVD]</a:t>
            </a:r>
            <a:r>
              <a:rPr lang="fr-FR" sz="1400" i="1" dirty="0"/>
              <a:t>.</a:t>
            </a:r>
          </a:p>
          <a:p>
            <a:r>
              <a:rPr lang="fr-FR" sz="1400" dirty="0"/>
              <a:t>Neuilly-sur-Seine : Warner </a:t>
            </a:r>
            <a:r>
              <a:rPr lang="fr-FR" sz="1400" dirty="0" err="1"/>
              <a:t>Bros</a:t>
            </a:r>
            <a:r>
              <a:rPr lang="fr-FR" sz="1400" dirty="0"/>
              <a:t> Entertainment, 2020.</a:t>
            </a:r>
          </a:p>
          <a:p>
            <a:r>
              <a:rPr lang="fr-FR" sz="1400" b="1" dirty="0"/>
              <a:t>Localisation : Etage 1, 363.73 </a:t>
            </a:r>
            <a:r>
              <a:rPr lang="fr-FR" sz="1400" b="1" dirty="0" smtClean="0"/>
              <a:t>MEI</a:t>
            </a:r>
            <a:endParaRPr lang="fr-FR" sz="1400" dirty="0"/>
          </a:p>
          <a:p>
            <a:endParaRPr lang="fr-FR" sz="1400" dirty="0" smtClean="0"/>
          </a:p>
          <a:p>
            <a:r>
              <a:rPr lang="fr-FR" sz="1400" dirty="0" smtClean="0"/>
              <a:t>MONTSERRAT Xavier. </a:t>
            </a:r>
            <a:r>
              <a:rPr lang="fr-FR" sz="1400" i="1" dirty="0" smtClean="0"/>
              <a:t>+ 4°C: le climat change et vous ?</a:t>
            </a:r>
            <a:endParaRPr lang="fr-FR" sz="1400" dirty="0" smtClean="0"/>
          </a:p>
          <a:p>
            <a:r>
              <a:rPr lang="fr-FR" sz="1400" dirty="0" smtClean="0"/>
              <a:t>Paris : </a:t>
            </a:r>
            <a:r>
              <a:rPr lang="fr-FR" sz="1400" dirty="0" err="1" smtClean="0"/>
              <a:t>Eurolles</a:t>
            </a:r>
            <a:r>
              <a:rPr lang="fr-FR" sz="1400" dirty="0" smtClean="0"/>
              <a:t>, 2015.</a:t>
            </a:r>
          </a:p>
          <a:p>
            <a:r>
              <a:rPr lang="fr-FR" sz="1400" b="1" dirty="0" smtClean="0"/>
              <a:t>Localisation : Etage 1, 363.7 MON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dirty="0"/>
              <a:t>DE PERTHUIS Christian. </a:t>
            </a:r>
            <a:r>
              <a:rPr lang="fr-FR" sz="1400" i="1" dirty="0"/>
              <a:t>30 mots pour comprendre et agir.</a:t>
            </a:r>
            <a:endParaRPr lang="fr-FR" sz="1400" dirty="0"/>
          </a:p>
          <a:p>
            <a:r>
              <a:rPr lang="fr-FR" sz="1400" dirty="0"/>
              <a:t>Louvain-la-Neuve : De Boeck Supérieur, 2022.</a:t>
            </a:r>
          </a:p>
          <a:p>
            <a:r>
              <a:rPr lang="fr-FR" sz="1400" b="1" dirty="0"/>
              <a:t>Localisation : Etage 1, 363.7 PER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RABOURDIN Sabine. </a:t>
            </a:r>
            <a:r>
              <a:rPr lang="fr-FR" sz="1400" i="1" dirty="0"/>
              <a:t>Changement climatique : comprendre et agir.</a:t>
            </a:r>
            <a:endParaRPr lang="fr-FR" sz="1400" dirty="0"/>
          </a:p>
          <a:p>
            <a:r>
              <a:rPr lang="fr-FR" sz="1400" dirty="0"/>
              <a:t>Paris : </a:t>
            </a:r>
            <a:r>
              <a:rPr lang="fr-FR" sz="1400" dirty="0" err="1"/>
              <a:t>Delachaux</a:t>
            </a:r>
            <a:r>
              <a:rPr lang="fr-FR" sz="1400" dirty="0"/>
              <a:t> et </a:t>
            </a:r>
            <a:r>
              <a:rPr lang="fr-FR" sz="1400" dirty="0" err="1"/>
              <a:t>Niestlé</a:t>
            </a:r>
            <a:r>
              <a:rPr lang="fr-FR" sz="1400" dirty="0"/>
              <a:t>, 2008. </a:t>
            </a:r>
          </a:p>
          <a:p>
            <a:r>
              <a:rPr lang="fr-FR" sz="1400" b="1" dirty="0"/>
              <a:t>Localisation : Etage 1, 363.73 RAB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RIFFLET Arthur. </a:t>
            </a:r>
            <a:r>
              <a:rPr lang="fr-FR" sz="1400" i="1" dirty="0"/>
              <a:t>Thermostat climatique. </a:t>
            </a:r>
            <a:r>
              <a:rPr lang="fr-FR" sz="1400" b="1" dirty="0"/>
              <a:t>[DVD]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err="1"/>
              <a:t>Beliane</a:t>
            </a:r>
            <a:r>
              <a:rPr lang="fr-FR" sz="1400" dirty="0"/>
              <a:t>, 2018.</a:t>
            </a:r>
          </a:p>
          <a:p>
            <a:r>
              <a:rPr lang="fr-FR" sz="1400" b="1" dirty="0"/>
              <a:t>Localisation : Etage 1, 363.7 RIF</a:t>
            </a:r>
            <a:endParaRPr lang="fr-FR" sz="1400" dirty="0"/>
          </a:p>
          <a:p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Actions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388030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51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894792"/>
            <a:ext cx="4100604" cy="9048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/>
              <a:t>RIFKIN Jeremy. </a:t>
            </a:r>
            <a:r>
              <a:rPr lang="fr-FR" sz="1400" i="1" dirty="0"/>
              <a:t>Le New Deal vert mondial : pourquoi la civilisation fossile va s’effondrer d’ici 2028 : le plan économique pour sauver la vie sur Terre.</a:t>
            </a:r>
            <a:endParaRPr lang="fr-FR" sz="1400" b="1" dirty="0"/>
          </a:p>
          <a:p>
            <a:r>
              <a:rPr lang="fr-FR" sz="1400" dirty="0"/>
              <a:t>Paris : éditions Les Liens qui libèrent, 2019. </a:t>
            </a:r>
          </a:p>
          <a:p>
            <a:r>
              <a:rPr lang="fr-FR" sz="1400" b="1" dirty="0"/>
              <a:t>Localisation : Etage 1, 333.79 RIF</a:t>
            </a:r>
          </a:p>
          <a:p>
            <a:endParaRPr lang="fr-FR" sz="1400" dirty="0"/>
          </a:p>
          <a:p>
            <a:r>
              <a:rPr lang="fr-FR" sz="1400" dirty="0" smtClean="0"/>
              <a:t>SCHNEITER </a:t>
            </a:r>
            <a:r>
              <a:rPr lang="fr-FR" sz="1400" dirty="0"/>
              <a:t>Elisabeth. </a:t>
            </a:r>
            <a:r>
              <a:rPr lang="fr-FR" sz="1400" i="1" dirty="0"/>
              <a:t>Les héros de l’environnement </a:t>
            </a:r>
            <a:r>
              <a:rPr lang="fr-FR" sz="1400" b="1" dirty="0"/>
              <a:t>[DVD].</a:t>
            </a:r>
          </a:p>
          <a:p>
            <a:r>
              <a:rPr lang="fr-FR" sz="1400" dirty="0"/>
              <a:t>Paris : Editions du seuil, 2010. (Docs citoyens)</a:t>
            </a:r>
          </a:p>
          <a:p>
            <a:r>
              <a:rPr lang="fr-FR" sz="1400" b="1" dirty="0"/>
              <a:t>Localisation : Etage 1, 363.7 </a:t>
            </a:r>
            <a:r>
              <a:rPr lang="fr-FR" sz="1400" b="1" dirty="0" smtClean="0"/>
              <a:t>SER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SERREAU </a:t>
            </a:r>
            <a:r>
              <a:rPr lang="fr-FR" sz="1400" dirty="0"/>
              <a:t>Coline. </a:t>
            </a:r>
            <a:r>
              <a:rPr lang="fr-FR" sz="1400" i="1" dirty="0"/>
              <a:t>Solutions locales pour un désordre global.</a:t>
            </a:r>
            <a:endParaRPr lang="fr-FR" sz="1400" dirty="0"/>
          </a:p>
          <a:p>
            <a:r>
              <a:rPr lang="fr-FR" sz="1400" dirty="0"/>
              <a:t>Paris : Editions Montparnasse, 2018.</a:t>
            </a:r>
          </a:p>
          <a:p>
            <a:r>
              <a:rPr lang="fr-FR" sz="1400" b="1" dirty="0"/>
              <a:t>Localisation : Etage 1, 363.73 SCH</a:t>
            </a:r>
          </a:p>
          <a:p>
            <a:endParaRPr lang="fr-FR" sz="1400" dirty="0"/>
          </a:p>
          <a:p>
            <a:r>
              <a:rPr lang="fr-FR" sz="1400" dirty="0" smtClean="0"/>
              <a:t>SERVIGNE </a:t>
            </a:r>
            <a:r>
              <a:rPr lang="fr-FR" sz="1400" dirty="0"/>
              <a:t>P. , STEVENS R. , CHAPELLE G. </a:t>
            </a:r>
            <a:r>
              <a:rPr lang="fr-FR" sz="1400" i="1" dirty="0"/>
              <a:t>Une autre fin du monde est possible : vivre l’effondrement, et ne pas y survivre.</a:t>
            </a:r>
            <a:endParaRPr lang="fr-FR" sz="1400" dirty="0"/>
          </a:p>
          <a:p>
            <a:r>
              <a:rPr lang="fr-FR" sz="1400" dirty="0"/>
              <a:t>Paris : Editions du Seuil, 2018. (Anthropocène)</a:t>
            </a:r>
          </a:p>
          <a:p>
            <a:r>
              <a:rPr lang="fr-FR" sz="1400" b="1" dirty="0"/>
              <a:t>Localisation : Etage 1, 303 SER</a:t>
            </a:r>
          </a:p>
          <a:p>
            <a:endParaRPr lang="fr-FR" sz="1400" dirty="0"/>
          </a:p>
          <a:p>
            <a:r>
              <a:rPr lang="fr-FR" sz="1400" dirty="0" smtClean="0"/>
              <a:t>TORQUEBIAU Emmanuel. </a:t>
            </a:r>
            <a:r>
              <a:rPr lang="fr-FR" sz="1400" i="1" dirty="0" smtClean="0"/>
              <a:t>Le livre de l’agroforesterie: comment les arbres peuvent sauver l’agriculture.</a:t>
            </a:r>
          </a:p>
          <a:p>
            <a:r>
              <a:rPr lang="fr-FR" sz="1400" dirty="0" smtClean="0"/>
              <a:t>Arles : Actes sud, 2022.</a:t>
            </a:r>
          </a:p>
          <a:p>
            <a:r>
              <a:rPr lang="fr-FR" sz="1400" b="1" dirty="0" smtClean="0"/>
              <a:t>Localisation : Etage 1, 631.58 TOR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TREE Isabella. </a:t>
            </a:r>
            <a:r>
              <a:rPr lang="fr-FR" sz="1400" i="1" dirty="0" err="1" smtClean="0"/>
              <a:t>Réensauvagement</a:t>
            </a:r>
            <a:r>
              <a:rPr lang="fr-FR" sz="1400" i="1" dirty="0" smtClean="0"/>
              <a:t> de la ferme à </a:t>
            </a:r>
            <a:r>
              <a:rPr lang="fr-FR" sz="1400" i="1" dirty="0" err="1" smtClean="0"/>
              <a:t>Knepp</a:t>
            </a:r>
            <a:r>
              <a:rPr lang="fr-FR" sz="1400" i="1" dirty="0" smtClean="0"/>
              <a:t>.</a:t>
            </a:r>
            <a:endParaRPr lang="fr-FR" sz="1400" dirty="0" smtClean="0"/>
          </a:p>
          <a:p>
            <a:r>
              <a:rPr lang="fr-FR" sz="1400" dirty="0" smtClean="0"/>
              <a:t>Arles : Actes sud, 2022. (Domaine du possible)</a:t>
            </a:r>
          </a:p>
          <a:p>
            <a:r>
              <a:rPr lang="fr-FR" sz="1400" b="1" dirty="0" smtClean="0"/>
              <a:t>Localisation : Etage 1, 333.95 TRE MON</a:t>
            </a:r>
          </a:p>
          <a:p>
            <a:endParaRPr lang="fr-FR" sz="1400" b="1" dirty="0" smtClean="0"/>
          </a:p>
          <a:p>
            <a:r>
              <a:rPr lang="fr-FR" sz="1400" dirty="0" smtClean="0"/>
              <a:t>VIARD Jean. </a:t>
            </a:r>
            <a:r>
              <a:rPr lang="fr-FR" sz="1400" i="1" dirty="0" smtClean="0"/>
              <a:t>Lettre aux paysans (et autres) sur un monde durable.</a:t>
            </a:r>
            <a:endParaRPr lang="fr-FR" sz="1400" dirty="0" smtClean="0"/>
          </a:p>
          <a:p>
            <a:r>
              <a:rPr lang="fr-FR" sz="1400" dirty="0" smtClean="0"/>
              <a:t>La Tour-d’Aigues : Ed. de l’Aube, 2008.</a:t>
            </a:r>
          </a:p>
          <a:p>
            <a:r>
              <a:rPr lang="fr-FR" sz="1400" b="1" dirty="0" smtClean="0"/>
              <a:t>Localisation : Etage 1, 338.1 VIA</a:t>
            </a:r>
            <a:endParaRPr lang="fr-FR" sz="1400" dirty="0" smtClean="0"/>
          </a:p>
          <a:p>
            <a:endParaRPr lang="fr-FR" sz="1400" dirty="0" smtClean="0"/>
          </a:p>
          <a:p>
            <a:endParaRPr lang="fr-FR" sz="1400" b="1" dirty="0" smtClean="0"/>
          </a:p>
          <a:p>
            <a:endParaRPr lang="fr-FR" sz="1400" b="1" dirty="0" smtClean="0"/>
          </a:p>
          <a:p>
            <a:endParaRPr lang="fr-FR" sz="1400" b="1" dirty="0" smtClean="0"/>
          </a:p>
          <a:p>
            <a:endParaRPr lang="fr-FR" sz="1400" dirty="0" smtClean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Actions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4081298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1499</TotalTime>
  <Words>121</Words>
  <Application>Microsoft Office PowerPoint</Application>
  <PresentationFormat>Personnalisé</PresentationFormat>
  <Paragraphs>152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Bebas Neue</vt:lpstr>
      <vt:lpstr>Calibri</vt:lpstr>
      <vt:lpstr>Calibri Light</vt:lpstr>
      <vt:lpstr>Open Sans</vt:lpstr>
      <vt:lpstr>Open Sans Semibold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Windows</cp:lastModifiedBy>
  <cp:revision>41</cp:revision>
  <cp:lastPrinted>2023-01-05T08:22:48Z</cp:lastPrinted>
  <dcterms:created xsi:type="dcterms:W3CDTF">2020-11-26T14:55:26Z</dcterms:created>
  <dcterms:modified xsi:type="dcterms:W3CDTF">2023-01-09T15:33:12Z</dcterms:modified>
</cp:coreProperties>
</file>