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7559675" cy="1069181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3439"/>
    <a:srgbClr val="DF3A43"/>
    <a:srgbClr val="10198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6"/>
    <p:restoredTop sz="94655"/>
  </p:normalViewPr>
  <p:slideViewPr>
    <p:cSldViewPr snapToGrid="0" snapToObjects="1">
      <p:cViewPr varScale="1">
        <p:scale>
          <a:sx n="78" d="100"/>
          <a:sy n="78" d="100"/>
        </p:scale>
        <p:origin x="27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38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646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64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61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655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015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99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962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82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29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9651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74FAF-D3C3-4547-ACAB-E3079AF4DD2D}" type="datetimeFigureOut">
              <a:rPr lang="fr-FR" smtClean="0"/>
              <a:t>09/01/2023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887D1-EC77-7F41-876B-137A38282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221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arte.tv/fr/videos/RC-023143/un-monde-nouveau/" TargetMode="External"/><Relationship Id="rId5" Type="http://schemas.openxmlformats.org/officeDocument/2006/relationships/hyperlink" Target="https://www.arte.tv/fr/videos/RC-022233/des-mains-vertes-pour-la-nature/" TargetMode="Externa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1D7CD55-5ECC-BD49-B63F-B6FBA376329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651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8539" y="1894792"/>
            <a:ext cx="2514600" cy="4203700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697D8BD-75DD-6E48-9C19-D95105EA31C0}"/>
              </a:ext>
            </a:extLst>
          </p:cNvPr>
          <p:cNvSpPr txBox="1"/>
          <p:nvPr/>
        </p:nvSpPr>
        <p:spPr>
          <a:xfrm>
            <a:off x="3165995" y="1740246"/>
            <a:ext cx="4100604" cy="98796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fr-FR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fr-FR" sz="1400" dirty="0"/>
              <a:t>Crime climatique, stop !</a:t>
            </a:r>
          </a:p>
          <a:p>
            <a:r>
              <a:rPr lang="fr-FR" sz="1400" dirty="0"/>
              <a:t>Paris : Ed. du Seuil, 2015. (Anthropocène) </a:t>
            </a:r>
          </a:p>
          <a:p>
            <a:r>
              <a:rPr lang="fr-FR" sz="1400" b="1" dirty="0"/>
              <a:t>Localisation : Etage 1, 363.73 cri</a:t>
            </a:r>
          </a:p>
          <a:p>
            <a:endParaRPr lang="fr-FR" sz="1400" b="1" dirty="0"/>
          </a:p>
          <a:p>
            <a:r>
              <a:rPr lang="fr-FR" sz="1400" i="1" dirty="0"/>
              <a:t>Des mains vertes pour…</a:t>
            </a:r>
            <a:r>
              <a:rPr lang="fr-FR" sz="1400" b="1" dirty="0"/>
              <a:t>[EN LIGNE].</a:t>
            </a:r>
          </a:p>
          <a:p>
            <a:r>
              <a:rPr lang="fr-FR" sz="1400" b="1" dirty="0"/>
              <a:t> </a:t>
            </a:r>
            <a:r>
              <a:rPr lang="fr-FR" sz="1400" dirty="0"/>
              <a:t>3 vidéos disponibles sur : </a:t>
            </a:r>
          </a:p>
          <a:p>
            <a:r>
              <a:rPr lang="fr-FR" sz="1400" dirty="0">
                <a:hlinkClick r:id="rId5"/>
              </a:rPr>
              <a:t>https://www.arte.tv/fr/videos/RC-022233/des-mains-vertes-pour-la-nature/</a:t>
            </a:r>
            <a:r>
              <a:rPr lang="fr-FR" sz="1400" dirty="0"/>
              <a:t> (Consulté le 14/12/2022)</a:t>
            </a:r>
          </a:p>
          <a:p>
            <a:endParaRPr lang="fr-FR" sz="1400" b="1" dirty="0"/>
          </a:p>
          <a:p>
            <a:r>
              <a:rPr lang="fr-FR" sz="1400" i="1" dirty="0"/>
              <a:t>Forêts et changement climatique : comprendre et modéliser le fonctionnement hydrique des arbres</a:t>
            </a:r>
            <a:r>
              <a:rPr lang="fr-FR" sz="1400" dirty="0"/>
              <a:t>.</a:t>
            </a:r>
          </a:p>
          <a:p>
            <a:r>
              <a:rPr lang="fr-FR" sz="1400" dirty="0"/>
              <a:t>Versailles : Ed. </a:t>
            </a:r>
            <a:r>
              <a:rPr lang="fr-FR" sz="1400" dirty="0" err="1"/>
              <a:t>Quae</a:t>
            </a:r>
            <a:r>
              <a:rPr lang="fr-FR" sz="1400" dirty="0"/>
              <a:t>, 2022. (Synthèses) </a:t>
            </a:r>
          </a:p>
          <a:p>
            <a:r>
              <a:rPr lang="fr-FR" sz="1400" b="1" dirty="0"/>
              <a:t>Localisation : Etage 1, 577.3 for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BONNIFET Fabrice. </a:t>
            </a:r>
            <a:r>
              <a:rPr lang="fr-FR" sz="1400" i="1" dirty="0"/>
              <a:t>L’entreprise contributive : concilier monde des affaires et limites planétaires.</a:t>
            </a:r>
            <a:endParaRPr lang="fr-FR" sz="1400" dirty="0"/>
          </a:p>
          <a:p>
            <a:r>
              <a:rPr lang="fr-FR" sz="1400" dirty="0"/>
              <a:t>Malakoff : </a:t>
            </a:r>
            <a:r>
              <a:rPr lang="fr-FR" sz="1400" dirty="0" err="1"/>
              <a:t>Dunod</a:t>
            </a:r>
            <a:r>
              <a:rPr lang="fr-FR" sz="1400" dirty="0"/>
              <a:t>, 2022. </a:t>
            </a:r>
          </a:p>
          <a:p>
            <a:r>
              <a:rPr lang="fr-FR" sz="1400" b="1" dirty="0"/>
              <a:t>Localisation : Etage 1, 658.408 </a:t>
            </a:r>
            <a:r>
              <a:rPr lang="fr-FR" sz="1400" b="1" dirty="0" smtClean="0"/>
              <a:t>BON</a:t>
            </a:r>
          </a:p>
          <a:p>
            <a:endParaRPr lang="fr-FR" sz="1400" b="1" dirty="0" smtClean="0"/>
          </a:p>
          <a:p>
            <a:r>
              <a:rPr lang="fr-FR" sz="1400" dirty="0"/>
              <a:t>DION </a:t>
            </a:r>
            <a:r>
              <a:rPr lang="fr-FR" sz="1400" dirty="0" smtClean="0"/>
              <a:t>Cyril, NOUALHAT Laure. Après</a:t>
            </a:r>
            <a:r>
              <a:rPr lang="fr-FR" sz="1400" i="1" dirty="0"/>
              <a:t> </a:t>
            </a:r>
            <a:r>
              <a:rPr lang="fr-FR" sz="1400" i="1" dirty="0" smtClean="0"/>
              <a:t>demain </a:t>
            </a:r>
            <a:r>
              <a:rPr lang="fr-FR" sz="1400" b="1" dirty="0" smtClean="0"/>
              <a:t>[DVD].</a:t>
            </a:r>
            <a:endParaRPr lang="fr-FR" sz="1400" dirty="0"/>
          </a:p>
          <a:p>
            <a:r>
              <a:rPr lang="fr-FR" sz="1400" dirty="0" smtClean="0"/>
              <a:t>Paris </a:t>
            </a:r>
            <a:r>
              <a:rPr lang="fr-FR" sz="1400" dirty="0"/>
              <a:t>: </a:t>
            </a:r>
            <a:r>
              <a:rPr lang="fr-FR" sz="1400" dirty="0" err="1" smtClean="0"/>
              <a:t>Yami</a:t>
            </a:r>
            <a:r>
              <a:rPr lang="fr-FR" sz="1400" dirty="0" smtClean="0"/>
              <a:t> 2 ; ADAV, 2018. </a:t>
            </a:r>
            <a:endParaRPr lang="fr-FR" sz="1400" dirty="0"/>
          </a:p>
          <a:p>
            <a:r>
              <a:rPr lang="fr-FR" sz="1400" b="1" dirty="0"/>
              <a:t>Localisation : Etage 1, 304.2 DIO</a:t>
            </a:r>
          </a:p>
          <a:p>
            <a:endParaRPr lang="fr-FR" sz="1400" b="1" dirty="0"/>
          </a:p>
          <a:p>
            <a:r>
              <a:rPr lang="fr-FR" sz="1400" dirty="0" smtClean="0"/>
              <a:t>DION Cyril. </a:t>
            </a:r>
            <a:r>
              <a:rPr lang="fr-FR" sz="1400" i="1" dirty="0" smtClean="0"/>
              <a:t>Demain : un nouveau monde en marche.</a:t>
            </a:r>
            <a:endParaRPr lang="fr-FR" sz="1400" dirty="0"/>
          </a:p>
          <a:p>
            <a:r>
              <a:rPr lang="fr-FR" sz="1400" dirty="0" smtClean="0"/>
              <a:t>Arles : Actes Sud, 2015. (Domaine du possible)</a:t>
            </a:r>
            <a:endParaRPr lang="fr-FR" sz="1400" dirty="0"/>
          </a:p>
          <a:p>
            <a:r>
              <a:rPr lang="fr-FR" sz="1400" b="1" dirty="0"/>
              <a:t>Localisation : Etage 1, </a:t>
            </a:r>
            <a:r>
              <a:rPr lang="fr-FR" sz="1400" b="1" dirty="0" smtClean="0"/>
              <a:t>304.2 DIO</a:t>
            </a:r>
            <a:endParaRPr lang="fr-FR" sz="1400" b="1" dirty="0"/>
          </a:p>
          <a:p>
            <a:endParaRPr lang="fr-FR" sz="1400" b="1" dirty="0"/>
          </a:p>
          <a:p>
            <a:r>
              <a:rPr lang="fr-FR" sz="1400" dirty="0"/>
              <a:t>DION Cyril. </a:t>
            </a:r>
            <a:r>
              <a:rPr lang="fr-FR" sz="1400" i="1" dirty="0"/>
              <a:t>Un monde nouveau </a:t>
            </a:r>
            <a:r>
              <a:rPr lang="fr-FR" sz="1400" b="1" dirty="0"/>
              <a:t>[EN LIGNE].</a:t>
            </a:r>
          </a:p>
          <a:p>
            <a:r>
              <a:rPr lang="fr-FR" sz="1400" dirty="0"/>
              <a:t>3 vidéos disponibles sur : </a:t>
            </a:r>
          </a:p>
          <a:p>
            <a:r>
              <a:rPr lang="fr-FR" sz="1400" dirty="0">
                <a:hlinkClick r:id="rId6"/>
              </a:rPr>
              <a:t>https://www.arte.tv/fr/videos/RC-023143/un-monde-nouveau/</a:t>
            </a:r>
            <a:r>
              <a:rPr lang="fr-FR" sz="1400" dirty="0"/>
              <a:t> (Consulté le 14/12/2022)</a:t>
            </a:r>
          </a:p>
          <a:p>
            <a:endParaRPr lang="fr-FR" sz="1400" dirty="0"/>
          </a:p>
          <a:p>
            <a:r>
              <a:rPr lang="fr-FR" sz="1400" dirty="0"/>
              <a:t>FEILLET Pierre. </a:t>
            </a:r>
            <a:r>
              <a:rPr lang="fr-FR" sz="1400" i="1" dirty="0"/>
              <a:t>Pour une éthique de l’alimentation : apprivoiser la nature.</a:t>
            </a:r>
            <a:endParaRPr lang="fr-FR" sz="1400" dirty="0"/>
          </a:p>
          <a:p>
            <a:r>
              <a:rPr lang="fr-FR" sz="1400" dirty="0"/>
              <a:t>Versailles : Editions </a:t>
            </a:r>
            <a:r>
              <a:rPr lang="fr-FR" sz="1400" dirty="0" err="1"/>
              <a:t>Quae</a:t>
            </a:r>
            <a:r>
              <a:rPr lang="fr-FR" sz="1400" dirty="0"/>
              <a:t>, 2022.</a:t>
            </a:r>
          </a:p>
          <a:p>
            <a:r>
              <a:rPr lang="fr-FR" sz="1400" b="1" dirty="0"/>
              <a:t>Localisation : Etage 1, 631.58 FEI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GAMEAU Damon. </a:t>
            </a:r>
            <a:r>
              <a:rPr lang="fr-FR" sz="1400" i="1" dirty="0"/>
              <a:t>2040/ les solutions existent </a:t>
            </a:r>
            <a:r>
              <a:rPr lang="fr-FR" sz="1400" b="1" dirty="0"/>
              <a:t>[DVD].</a:t>
            </a:r>
          </a:p>
          <a:p>
            <a:r>
              <a:rPr lang="fr-FR" sz="1400" dirty="0"/>
              <a:t>Boulogne-Billancourt: L’Atelier d’images, 2020. </a:t>
            </a:r>
          </a:p>
          <a:p>
            <a:r>
              <a:rPr lang="fr-FR" sz="1400" b="1" dirty="0"/>
              <a:t>Localisation : Etage 1, 304.2 GAM</a:t>
            </a:r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76B1607-8CFA-C749-8804-37843D1B1711}"/>
              </a:ext>
            </a:extLst>
          </p:cNvPr>
          <p:cNvSpPr txBox="1"/>
          <p:nvPr/>
        </p:nvSpPr>
        <p:spPr>
          <a:xfrm>
            <a:off x="462836" y="3565199"/>
            <a:ext cx="201167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b="1" dirty="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﻿</a:t>
            </a:r>
            <a:r>
              <a:rPr lang="fr-FR" i="1" dirty="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Bibliographie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BA6E8B6-8C16-664D-BCF2-B7FD25A10104}"/>
              </a:ext>
            </a:extLst>
          </p:cNvPr>
          <p:cNvSpPr txBox="1"/>
          <p:nvPr/>
        </p:nvSpPr>
        <p:spPr>
          <a:xfrm>
            <a:off x="443758" y="2056735"/>
            <a:ext cx="2576926" cy="1346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460"/>
              </a:lnSpc>
            </a:pPr>
            <a:r>
              <a:rPr lang="fr-FR" sz="3600" b="1" dirty="0">
                <a:solidFill>
                  <a:schemeClr val="bg1"/>
                </a:solidFill>
                <a:latin typeface="Bebas Neue" panose="020B0606020202050201" pitchFamily="34" charset="77"/>
              </a:rPr>
              <a:t>CLIMAT EN DANGER</a:t>
            </a:r>
            <a:endParaRPr lang="fr-FR" sz="800" b="1" dirty="0">
              <a:solidFill>
                <a:schemeClr val="bg1"/>
              </a:solidFill>
              <a:latin typeface="Bebas Neue" panose="020B0606020202050201" pitchFamily="34" charset="77"/>
            </a:endParaRPr>
          </a:p>
          <a:p>
            <a:pPr>
              <a:lnSpc>
                <a:spcPts val="3460"/>
              </a:lnSpc>
            </a:pPr>
            <a:r>
              <a:rPr lang="fr-FR" sz="2000" b="1" dirty="0">
                <a:solidFill>
                  <a:schemeClr val="bg1"/>
                </a:solidFill>
                <a:latin typeface="Bebas Neue" panose="020B0606020202050201" pitchFamily="34" charset="77"/>
              </a:rPr>
              <a:t>Actions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41E9F55-6EBB-8845-99A5-E70A9D69F8F7}"/>
              </a:ext>
            </a:extLst>
          </p:cNvPr>
          <p:cNvSpPr txBox="1"/>
          <p:nvPr/>
        </p:nvSpPr>
        <p:spPr>
          <a:xfrm>
            <a:off x="3239997" y="691186"/>
            <a:ext cx="3952601" cy="3975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3060"/>
              </a:lnSpc>
            </a:pPr>
            <a:r>
              <a:rPr lang="fr-FR" sz="3200" dirty="0">
                <a:solidFill>
                  <a:srgbClr val="101986"/>
                </a:solidFill>
                <a:latin typeface="Bebas Neue" panose="020B0606020202050201" pitchFamily="34" charset="77"/>
              </a:rPr>
              <a:t>Bu BOURGET</a:t>
            </a:r>
          </a:p>
        </p:txBody>
      </p:sp>
    </p:spTree>
    <p:extLst>
      <p:ext uri="{BB962C8B-B14F-4D97-AF65-F5344CB8AC3E}">
        <p14:creationId xmlns:p14="http://schemas.microsoft.com/office/powerpoint/2010/main" val="99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1D7CD55-5ECC-BD49-B63F-B6FBA376329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651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8539" y="1894792"/>
            <a:ext cx="2514600" cy="4203700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697D8BD-75DD-6E48-9C19-D95105EA31C0}"/>
              </a:ext>
            </a:extLst>
          </p:cNvPr>
          <p:cNvSpPr txBox="1"/>
          <p:nvPr/>
        </p:nvSpPr>
        <p:spPr>
          <a:xfrm>
            <a:off x="3165995" y="1660013"/>
            <a:ext cx="4100604" cy="96949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fr-FR" sz="1400" dirty="0" smtClean="0"/>
          </a:p>
          <a:p>
            <a:r>
              <a:rPr lang="fr-FR" sz="1400" dirty="0" smtClean="0"/>
              <a:t>GUILYARDI </a:t>
            </a:r>
            <a:r>
              <a:rPr lang="fr-FR" sz="1400" dirty="0" err="1" smtClean="0"/>
              <a:t>Eric</a:t>
            </a:r>
            <a:r>
              <a:rPr lang="fr-FR" sz="1400" dirty="0" smtClean="0"/>
              <a:t> et Catherine. </a:t>
            </a:r>
            <a:r>
              <a:rPr lang="fr-FR" sz="1400" i="1" dirty="0" smtClean="0"/>
              <a:t>Que feriez-vous si vous saviez ? : des climatologues face à la désinformation.</a:t>
            </a:r>
            <a:endParaRPr lang="fr-FR" sz="1400" dirty="0"/>
          </a:p>
          <a:p>
            <a:r>
              <a:rPr lang="fr-FR" sz="1400" dirty="0"/>
              <a:t>Paris : Ed. </a:t>
            </a:r>
            <a:r>
              <a:rPr lang="fr-FR" sz="1400" dirty="0" smtClean="0"/>
              <a:t>Le Pommier, 2015. (Manifeste)</a:t>
            </a:r>
            <a:endParaRPr lang="fr-FR" sz="1400" dirty="0"/>
          </a:p>
          <a:p>
            <a:r>
              <a:rPr lang="fr-FR" sz="1400" b="1" dirty="0"/>
              <a:t>Localisation : Etage </a:t>
            </a:r>
            <a:r>
              <a:rPr lang="fr-FR" sz="1400" b="1" dirty="0" smtClean="0"/>
              <a:t>1, 363.7 GUI</a:t>
            </a:r>
          </a:p>
          <a:p>
            <a:endParaRPr lang="fr-FR" sz="1400" dirty="0" smtClean="0"/>
          </a:p>
          <a:p>
            <a:r>
              <a:rPr lang="fr-FR" sz="1400" dirty="0"/>
              <a:t>GUIZOU. </a:t>
            </a:r>
            <a:r>
              <a:rPr lang="fr-FR" sz="1400" i="1" dirty="0" err="1"/>
              <a:t>Permacomix</a:t>
            </a:r>
            <a:r>
              <a:rPr lang="fr-FR" sz="1400" i="1" dirty="0"/>
              <a:t> : vivre en </a:t>
            </a:r>
            <a:r>
              <a:rPr lang="fr-FR" sz="1400" i="1" dirty="0" err="1"/>
              <a:t>permaculture</a:t>
            </a:r>
            <a:r>
              <a:rPr lang="fr-FR" sz="1400" i="1" dirty="0"/>
              <a:t>, mode d’emploi.</a:t>
            </a:r>
            <a:endParaRPr lang="fr-FR" sz="1400" dirty="0"/>
          </a:p>
          <a:p>
            <a:r>
              <a:rPr lang="fr-FR" sz="1400" dirty="0"/>
              <a:t>Paris : Ed. Rue de l’échiquier, 2020. (Rue de l’échiquier BD)</a:t>
            </a:r>
          </a:p>
          <a:p>
            <a:r>
              <a:rPr lang="fr-FR" sz="1400" b="1" dirty="0"/>
              <a:t>Localisation : Etage 1 Espace détente, BD </a:t>
            </a:r>
            <a:r>
              <a:rPr lang="fr-FR" sz="1400" b="1" dirty="0" smtClean="0"/>
              <a:t>GUI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JEPSON Paul, BLYTHE </a:t>
            </a:r>
            <a:r>
              <a:rPr lang="fr-FR" sz="1400" dirty="0" err="1"/>
              <a:t>Cain</a:t>
            </a:r>
            <a:r>
              <a:rPr lang="fr-FR" sz="1400" dirty="0"/>
              <a:t>. </a:t>
            </a:r>
            <a:r>
              <a:rPr lang="fr-FR" sz="1400" i="1" dirty="0" err="1"/>
              <a:t>Réensauvager</a:t>
            </a:r>
            <a:r>
              <a:rPr lang="fr-FR" sz="1400" i="1" dirty="0"/>
              <a:t> la nature pour sauver la planète.</a:t>
            </a:r>
            <a:endParaRPr lang="fr-FR" sz="1400" dirty="0"/>
          </a:p>
          <a:p>
            <a:r>
              <a:rPr lang="fr-FR" sz="1400" dirty="0"/>
              <a:t>Lausanne : Editions 41, 2022. </a:t>
            </a:r>
          </a:p>
          <a:p>
            <a:r>
              <a:rPr lang="fr-FR" sz="1400" b="1" dirty="0"/>
              <a:t>Localisation : Etage 1, 333.95 </a:t>
            </a:r>
            <a:r>
              <a:rPr lang="fr-FR" sz="1400" b="1" dirty="0" smtClean="0"/>
              <a:t>JEP</a:t>
            </a:r>
          </a:p>
          <a:p>
            <a:endParaRPr lang="fr-FR" sz="1400" dirty="0"/>
          </a:p>
          <a:p>
            <a:r>
              <a:rPr lang="fr-FR" sz="1400" dirty="0" smtClean="0"/>
              <a:t>KLEIN Naomi. </a:t>
            </a:r>
            <a:r>
              <a:rPr lang="fr-FR" sz="1400" i="1" dirty="0" smtClean="0"/>
              <a:t>Tout peut changer : capitalisme et changement climatique.</a:t>
            </a:r>
            <a:endParaRPr lang="fr-FR" sz="1400" i="1" dirty="0"/>
          </a:p>
          <a:p>
            <a:r>
              <a:rPr lang="fr-FR" sz="1400" dirty="0" smtClean="0"/>
              <a:t>Arles </a:t>
            </a:r>
            <a:r>
              <a:rPr lang="fr-FR" sz="1400" dirty="0"/>
              <a:t>: </a:t>
            </a:r>
            <a:r>
              <a:rPr lang="fr-FR" sz="1400" dirty="0" smtClean="0"/>
              <a:t>Actes Sud, 2015. (Questions de société)</a:t>
            </a:r>
            <a:endParaRPr lang="fr-FR" sz="1400" dirty="0"/>
          </a:p>
          <a:p>
            <a:r>
              <a:rPr lang="fr-FR" sz="1400" b="1" dirty="0"/>
              <a:t>Localisation : Etage 1, </a:t>
            </a:r>
            <a:r>
              <a:rPr lang="fr-FR" sz="1400" b="1" dirty="0" smtClean="0"/>
              <a:t>363.7 KLE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KODJO-GRANDVAUX Séverine. </a:t>
            </a:r>
            <a:r>
              <a:rPr lang="fr-FR" sz="1400" i="1" dirty="0"/>
              <a:t>Devenir vivants.</a:t>
            </a:r>
          </a:p>
          <a:p>
            <a:r>
              <a:rPr lang="fr-FR" sz="1400" dirty="0"/>
              <a:t>Paris : Philippe Rey, 2021. </a:t>
            </a:r>
          </a:p>
          <a:p>
            <a:r>
              <a:rPr lang="fr-FR" sz="1400" b="1" dirty="0"/>
              <a:t>Localisation : Etage 1, 179 </a:t>
            </a:r>
            <a:r>
              <a:rPr lang="fr-FR" sz="1400" b="1" dirty="0" smtClean="0"/>
              <a:t>KOD</a:t>
            </a:r>
          </a:p>
          <a:p>
            <a:endParaRPr lang="fr-FR" sz="1400" b="1" dirty="0" smtClean="0"/>
          </a:p>
          <a:p>
            <a:r>
              <a:rPr lang="fr-FR" sz="1400" dirty="0" smtClean="0"/>
              <a:t>LA BLANCHE </a:t>
            </a:r>
            <a:r>
              <a:rPr lang="fr-FR" sz="1400" dirty="0" err="1" smtClean="0"/>
              <a:t>Eric</a:t>
            </a:r>
            <a:r>
              <a:rPr lang="fr-FR" sz="1400" dirty="0" smtClean="0"/>
              <a:t>. </a:t>
            </a:r>
            <a:r>
              <a:rPr lang="fr-FR" sz="1400" i="1" dirty="0" smtClean="0"/>
              <a:t>Colère ! : contre les responsables de l’effondrement écologique.</a:t>
            </a:r>
            <a:endParaRPr lang="fr-FR" sz="1400" dirty="0"/>
          </a:p>
          <a:p>
            <a:r>
              <a:rPr lang="fr-FR" sz="1400" dirty="0"/>
              <a:t>Paris : </a:t>
            </a:r>
            <a:r>
              <a:rPr lang="fr-FR" sz="1400" dirty="0" err="1" smtClean="0"/>
              <a:t>Delachaux</a:t>
            </a:r>
            <a:r>
              <a:rPr lang="fr-FR" sz="1400" dirty="0" smtClean="0"/>
              <a:t> et </a:t>
            </a:r>
            <a:r>
              <a:rPr lang="fr-FR" sz="1400" dirty="0" err="1" smtClean="0"/>
              <a:t>Niestlé</a:t>
            </a:r>
            <a:r>
              <a:rPr lang="fr-FR" sz="1400" dirty="0" smtClean="0"/>
              <a:t>, 2020. </a:t>
            </a:r>
            <a:endParaRPr lang="fr-FR" sz="1400" dirty="0"/>
          </a:p>
          <a:p>
            <a:r>
              <a:rPr lang="fr-FR" sz="1400" b="1" dirty="0"/>
              <a:t>Localisation : Etage 1, </a:t>
            </a:r>
            <a:r>
              <a:rPr lang="fr-FR" sz="1400" b="1" dirty="0" smtClean="0"/>
              <a:t>304.2 LAB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LAVILLE </a:t>
            </a:r>
            <a:r>
              <a:rPr lang="fr-FR" sz="1400" dirty="0" err="1"/>
              <a:t>Betina</a:t>
            </a:r>
            <a:r>
              <a:rPr lang="fr-FR" sz="1400" dirty="0"/>
              <a:t>. </a:t>
            </a:r>
            <a:r>
              <a:rPr lang="fr-FR" sz="1400" i="1" dirty="0"/>
              <a:t>Quelles solutions face au changement climatique ?</a:t>
            </a:r>
            <a:endParaRPr lang="fr-FR" sz="1400" dirty="0"/>
          </a:p>
          <a:p>
            <a:r>
              <a:rPr lang="fr-FR" sz="1400" dirty="0"/>
              <a:t>Paris : CNRS éditions, 2015. </a:t>
            </a:r>
          </a:p>
          <a:p>
            <a:r>
              <a:rPr lang="fr-FR" sz="1400" b="1" dirty="0"/>
              <a:t>Localisation : Etage 1, 363.73 LAV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LEROY Pierre. </a:t>
            </a:r>
            <a:r>
              <a:rPr lang="fr-FR" sz="1400" i="1" dirty="0"/>
              <a:t>Passage délicat : penser et panser le territoire : trois illustrations de l’auteur.</a:t>
            </a:r>
            <a:endParaRPr lang="fr-FR" sz="1400" dirty="0"/>
          </a:p>
          <a:p>
            <a:r>
              <a:rPr lang="fr-FR" sz="1400" dirty="0" err="1"/>
              <a:t>Arless</a:t>
            </a:r>
            <a:r>
              <a:rPr lang="fr-FR" sz="1400" dirty="0"/>
              <a:t> : Actes sud, 2021.</a:t>
            </a:r>
          </a:p>
          <a:p>
            <a:r>
              <a:rPr lang="fr-FR" sz="1400" b="1" dirty="0"/>
              <a:t>Localisation : Etage 1, 363.7 LER</a:t>
            </a:r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/>
          </a:p>
          <a:p>
            <a:endParaRPr lang="fr-FR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76B1607-8CFA-C749-8804-37843D1B1711}"/>
              </a:ext>
            </a:extLst>
          </p:cNvPr>
          <p:cNvSpPr txBox="1"/>
          <p:nvPr/>
        </p:nvSpPr>
        <p:spPr>
          <a:xfrm>
            <a:off x="462836" y="3565199"/>
            <a:ext cx="201167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b="1" dirty="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﻿</a:t>
            </a:r>
            <a:r>
              <a:rPr lang="fr-FR" i="1" dirty="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Bibliographie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BA6E8B6-8C16-664D-BCF2-B7FD25A10104}"/>
              </a:ext>
            </a:extLst>
          </p:cNvPr>
          <p:cNvSpPr txBox="1"/>
          <p:nvPr/>
        </p:nvSpPr>
        <p:spPr>
          <a:xfrm>
            <a:off x="443758" y="2056735"/>
            <a:ext cx="2576926" cy="1346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460"/>
              </a:lnSpc>
            </a:pPr>
            <a:r>
              <a:rPr lang="fr-FR" sz="3600" b="1" dirty="0">
                <a:solidFill>
                  <a:schemeClr val="bg1"/>
                </a:solidFill>
                <a:latin typeface="Bebas Neue" panose="020B0606020202050201" pitchFamily="34" charset="77"/>
              </a:rPr>
              <a:t>CLIMAT EN DANGER</a:t>
            </a:r>
            <a:endParaRPr lang="fr-FR" sz="800" b="1" dirty="0">
              <a:solidFill>
                <a:schemeClr val="bg1"/>
              </a:solidFill>
              <a:latin typeface="Bebas Neue" panose="020B0606020202050201" pitchFamily="34" charset="77"/>
            </a:endParaRPr>
          </a:p>
          <a:p>
            <a:pPr>
              <a:lnSpc>
                <a:spcPts val="3460"/>
              </a:lnSpc>
            </a:pPr>
            <a:r>
              <a:rPr lang="fr-FR" sz="2000" b="1" dirty="0">
                <a:solidFill>
                  <a:schemeClr val="bg1"/>
                </a:solidFill>
                <a:latin typeface="Bebas Neue" panose="020B0606020202050201" pitchFamily="34" charset="77"/>
              </a:rPr>
              <a:t>Actions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41E9F55-6EBB-8845-99A5-E70A9D69F8F7}"/>
              </a:ext>
            </a:extLst>
          </p:cNvPr>
          <p:cNvSpPr txBox="1"/>
          <p:nvPr/>
        </p:nvSpPr>
        <p:spPr>
          <a:xfrm>
            <a:off x="3239997" y="691186"/>
            <a:ext cx="3952601" cy="406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3060"/>
              </a:lnSpc>
            </a:pPr>
            <a:r>
              <a:rPr lang="fr-FR" sz="3200" dirty="0">
                <a:solidFill>
                  <a:srgbClr val="101986"/>
                </a:solidFill>
                <a:latin typeface="Bebas Neue" panose="020B0606020202050201" pitchFamily="34" charset="77"/>
              </a:rPr>
              <a:t>BU BOURGET</a:t>
            </a:r>
          </a:p>
        </p:txBody>
      </p:sp>
    </p:spTree>
    <p:extLst>
      <p:ext uri="{BB962C8B-B14F-4D97-AF65-F5344CB8AC3E}">
        <p14:creationId xmlns:p14="http://schemas.microsoft.com/office/powerpoint/2010/main" val="407420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1D7CD55-5ECC-BD49-B63F-B6FBA376329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651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8539" y="1894792"/>
            <a:ext cx="2514600" cy="4203700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697D8BD-75DD-6E48-9C19-D95105EA31C0}"/>
              </a:ext>
            </a:extLst>
          </p:cNvPr>
          <p:cNvSpPr txBox="1"/>
          <p:nvPr/>
        </p:nvSpPr>
        <p:spPr>
          <a:xfrm>
            <a:off x="3165995" y="1660013"/>
            <a:ext cx="4100604" cy="88331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fr-FR" sz="1400" dirty="0" smtClean="0"/>
          </a:p>
          <a:p>
            <a:r>
              <a:rPr lang="fr-FR" sz="1400" dirty="0"/>
              <a:t>LE TREUT Hervé. </a:t>
            </a:r>
            <a:r>
              <a:rPr lang="fr-FR" sz="1400" i="1" dirty="0"/>
              <a:t>Climat et civilisation, un défi incontournable.</a:t>
            </a:r>
            <a:endParaRPr lang="fr-FR" sz="1400" b="1" dirty="0"/>
          </a:p>
          <a:p>
            <a:r>
              <a:rPr lang="fr-FR" sz="1400" dirty="0"/>
              <a:t>Toulouse: </a:t>
            </a:r>
            <a:r>
              <a:rPr lang="fr-FR" sz="1400" dirty="0" err="1"/>
              <a:t>Erès</a:t>
            </a:r>
            <a:r>
              <a:rPr lang="fr-FR" sz="1400" dirty="0"/>
              <a:t> éditions, 2022. </a:t>
            </a:r>
          </a:p>
          <a:p>
            <a:r>
              <a:rPr lang="fr-FR" sz="1400" b="1" dirty="0"/>
              <a:t>Localisation : Etage 1, 304.2 </a:t>
            </a:r>
            <a:r>
              <a:rPr lang="fr-FR" sz="1400" b="1" dirty="0" smtClean="0"/>
              <a:t>LET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 smtClean="0"/>
              <a:t>MAKANGA </a:t>
            </a:r>
            <a:r>
              <a:rPr lang="fr-FR" sz="1400" dirty="0"/>
              <a:t>Blanchard. </a:t>
            </a:r>
            <a:r>
              <a:rPr lang="fr-FR" sz="1400" i="1" dirty="0"/>
              <a:t>L’agir humain et la crise éco-climatique : nature, technosciences et civilisations durables.</a:t>
            </a:r>
            <a:endParaRPr lang="fr-FR" sz="1400" dirty="0"/>
          </a:p>
          <a:p>
            <a:r>
              <a:rPr lang="fr-FR" sz="1400" dirty="0"/>
              <a:t>Paris : L’Harmattan, 2019. (Sciences et société)</a:t>
            </a:r>
          </a:p>
          <a:p>
            <a:r>
              <a:rPr lang="fr-FR" sz="1400" b="1" dirty="0"/>
              <a:t>Localisation : Etage 1, 304.2 MAK</a:t>
            </a:r>
          </a:p>
          <a:p>
            <a:endParaRPr lang="fr-FR" sz="1400" dirty="0" smtClean="0"/>
          </a:p>
          <a:p>
            <a:r>
              <a:rPr lang="fr-FR" sz="1400" dirty="0"/>
              <a:t>MATHEX Pascale. </a:t>
            </a:r>
            <a:r>
              <a:rPr lang="fr-FR" sz="1400" i="1" dirty="0"/>
              <a:t>Voyage en forêt tropicale : à la découverte d’un héritage menacé.</a:t>
            </a:r>
            <a:endParaRPr lang="fr-FR" sz="1400" dirty="0"/>
          </a:p>
          <a:p>
            <a:r>
              <a:rPr lang="fr-FR" sz="1400" dirty="0"/>
              <a:t>Lausanne : Favre ; Clermont Ferrant : La Source d’or, 2011. </a:t>
            </a:r>
          </a:p>
          <a:p>
            <a:r>
              <a:rPr lang="fr-FR" sz="1400" b="1" dirty="0"/>
              <a:t>Localisation : Etage 1 Espace détente, R </a:t>
            </a:r>
            <a:r>
              <a:rPr lang="fr-FR" sz="1400" b="1" dirty="0" smtClean="0"/>
              <a:t>MAT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MEIRELLES Fernando. </a:t>
            </a:r>
            <a:r>
              <a:rPr lang="fr-FR" sz="1400" i="1" dirty="0"/>
              <a:t>The </a:t>
            </a:r>
            <a:r>
              <a:rPr lang="fr-FR" sz="1400" i="1" dirty="0" err="1"/>
              <a:t>great</a:t>
            </a:r>
            <a:r>
              <a:rPr lang="fr-FR" sz="1400" i="1" dirty="0"/>
              <a:t> green </a:t>
            </a:r>
            <a:r>
              <a:rPr lang="fr-FR" sz="1400" i="1" dirty="0" err="1"/>
              <a:t>wall</a:t>
            </a:r>
            <a:r>
              <a:rPr lang="fr-FR" sz="1400" i="1" dirty="0"/>
              <a:t> : la grande muraille verte </a:t>
            </a:r>
            <a:r>
              <a:rPr lang="fr-FR" sz="1400" b="1" dirty="0"/>
              <a:t>[DVD]</a:t>
            </a:r>
            <a:r>
              <a:rPr lang="fr-FR" sz="1400" i="1" dirty="0"/>
              <a:t>.</a:t>
            </a:r>
          </a:p>
          <a:p>
            <a:r>
              <a:rPr lang="fr-FR" sz="1400" dirty="0"/>
              <a:t>Neuilly-sur-Seine : Warner </a:t>
            </a:r>
            <a:r>
              <a:rPr lang="fr-FR" sz="1400" dirty="0" err="1"/>
              <a:t>Bros</a:t>
            </a:r>
            <a:r>
              <a:rPr lang="fr-FR" sz="1400" dirty="0"/>
              <a:t> Entertainment, 2020.</a:t>
            </a:r>
          </a:p>
          <a:p>
            <a:r>
              <a:rPr lang="fr-FR" sz="1400" b="1" dirty="0"/>
              <a:t>Localisation : Etage 1, 363.73 </a:t>
            </a:r>
            <a:r>
              <a:rPr lang="fr-FR" sz="1400" b="1" dirty="0" smtClean="0"/>
              <a:t>MEI</a:t>
            </a:r>
            <a:endParaRPr lang="fr-FR" sz="1400" dirty="0"/>
          </a:p>
          <a:p>
            <a:endParaRPr lang="fr-FR" sz="1400" dirty="0" smtClean="0"/>
          </a:p>
          <a:p>
            <a:r>
              <a:rPr lang="fr-FR" sz="1400" dirty="0" smtClean="0"/>
              <a:t>MONTSERRAT Xavier. </a:t>
            </a:r>
            <a:r>
              <a:rPr lang="fr-FR" sz="1400" i="1" dirty="0" smtClean="0"/>
              <a:t>+ 4°C: le climat change et vous ?</a:t>
            </a:r>
            <a:endParaRPr lang="fr-FR" sz="1400" dirty="0" smtClean="0"/>
          </a:p>
          <a:p>
            <a:r>
              <a:rPr lang="fr-FR" sz="1400" dirty="0" smtClean="0"/>
              <a:t>Paris : </a:t>
            </a:r>
            <a:r>
              <a:rPr lang="fr-FR" sz="1400" dirty="0" err="1" smtClean="0"/>
              <a:t>Eurolles</a:t>
            </a:r>
            <a:r>
              <a:rPr lang="fr-FR" sz="1400" dirty="0" smtClean="0"/>
              <a:t>, 2015.</a:t>
            </a:r>
          </a:p>
          <a:p>
            <a:r>
              <a:rPr lang="fr-FR" sz="1400" b="1" dirty="0" smtClean="0"/>
              <a:t>Localisation : Etage 1, 363.7 MON</a:t>
            </a:r>
            <a:endParaRPr lang="fr-FR" sz="1400" dirty="0" smtClean="0"/>
          </a:p>
          <a:p>
            <a:endParaRPr lang="fr-FR" sz="1400" dirty="0"/>
          </a:p>
          <a:p>
            <a:r>
              <a:rPr lang="fr-FR" sz="1400" dirty="0"/>
              <a:t>DE PERTHUIS Christian. </a:t>
            </a:r>
            <a:r>
              <a:rPr lang="fr-FR" sz="1400" i="1" dirty="0"/>
              <a:t>30 mots pour comprendre et agir.</a:t>
            </a:r>
            <a:endParaRPr lang="fr-FR" sz="1400" dirty="0"/>
          </a:p>
          <a:p>
            <a:r>
              <a:rPr lang="fr-FR" sz="1400" dirty="0"/>
              <a:t>Louvain-la-Neuve : De Boeck Supérieur, 2022.</a:t>
            </a:r>
          </a:p>
          <a:p>
            <a:r>
              <a:rPr lang="fr-FR" sz="1400" b="1" dirty="0"/>
              <a:t>Localisation : Etage 1, 363.7 PER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RABOURDIN Sabine. </a:t>
            </a:r>
            <a:r>
              <a:rPr lang="fr-FR" sz="1400" i="1" dirty="0"/>
              <a:t>Changement climatique : comprendre et agir.</a:t>
            </a:r>
            <a:endParaRPr lang="fr-FR" sz="1400" dirty="0"/>
          </a:p>
          <a:p>
            <a:r>
              <a:rPr lang="fr-FR" sz="1400" dirty="0"/>
              <a:t>Paris : </a:t>
            </a:r>
            <a:r>
              <a:rPr lang="fr-FR" sz="1400" dirty="0" err="1"/>
              <a:t>Delachaux</a:t>
            </a:r>
            <a:r>
              <a:rPr lang="fr-FR" sz="1400" dirty="0"/>
              <a:t> et </a:t>
            </a:r>
            <a:r>
              <a:rPr lang="fr-FR" sz="1400" dirty="0" err="1"/>
              <a:t>Niestlé</a:t>
            </a:r>
            <a:r>
              <a:rPr lang="fr-FR" sz="1400" dirty="0"/>
              <a:t>, 2008. </a:t>
            </a:r>
          </a:p>
          <a:p>
            <a:r>
              <a:rPr lang="fr-FR" sz="1400" b="1" dirty="0"/>
              <a:t>Localisation : Etage 1, 363.73 RAB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RIFFLET Arthur. </a:t>
            </a:r>
            <a:r>
              <a:rPr lang="fr-FR" sz="1400" i="1" dirty="0"/>
              <a:t>Thermostat climatique. </a:t>
            </a:r>
            <a:r>
              <a:rPr lang="fr-FR" sz="1400" b="1" dirty="0"/>
              <a:t>[DVD]</a:t>
            </a:r>
            <a:endParaRPr lang="fr-FR" sz="1400" dirty="0"/>
          </a:p>
          <a:p>
            <a:r>
              <a:rPr lang="fr-FR" sz="1400" dirty="0"/>
              <a:t>Paris : </a:t>
            </a:r>
            <a:r>
              <a:rPr lang="fr-FR" sz="1400" dirty="0" err="1"/>
              <a:t>Beliane</a:t>
            </a:r>
            <a:r>
              <a:rPr lang="fr-FR" sz="1400" dirty="0"/>
              <a:t>, 2018.</a:t>
            </a:r>
          </a:p>
          <a:p>
            <a:r>
              <a:rPr lang="fr-FR" sz="1400" b="1" dirty="0"/>
              <a:t>Localisation : Etage 1, 363.7 RIF</a:t>
            </a:r>
            <a:endParaRPr lang="fr-FR" sz="1400" dirty="0"/>
          </a:p>
          <a:p>
            <a:endParaRPr lang="fr-FR" sz="1400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76B1607-8CFA-C749-8804-37843D1B1711}"/>
              </a:ext>
            </a:extLst>
          </p:cNvPr>
          <p:cNvSpPr txBox="1"/>
          <p:nvPr/>
        </p:nvSpPr>
        <p:spPr>
          <a:xfrm>
            <a:off x="462836" y="3565199"/>
            <a:ext cx="201167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b="1" dirty="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﻿</a:t>
            </a:r>
            <a:r>
              <a:rPr lang="fr-FR" i="1" dirty="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Bibliographie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BA6E8B6-8C16-664D-BCF2-B7FD25A10104}"/>
              </a:ext>
            </a:extLst>
          </p:cNvPr>
          <p:cNvSpPr txBox="1"/>
          <p:nvPr/>
        </p:nvSpPr>
        <p:spPr>
          <a:xfrm>
            <a:off x="443758" y="2056735"/>
            <a:ext cx="2576926" cy="1346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460"/>
              </a:lnSpc>
            </a:pPr>
            <a:r>
              <a:rPr lang="fr-FR" sz="3600" b="1" dirty="0">
                <a:solidFill>
                  <a:schemeClr val="bg1"/>
                </a:solidFill>
                <a:latin typeface="Bebas Neue" panose="020B0606020202050201" pitchFamily="34" charset="77"/>
              </a:rPr>
              <a:t>CLIMAT EN DANGER</a:t>
            </a:r>
            <a:endParaRPr lang="fr-FR" sz="800" b="1" dirty="0">
              <a:solidFill>
                <a:schemeClr val="bg1"/>
              </a:solidFill>
              <a:latin typeface="Bebas Neue" panose="020B0606020202050201" pitchFamily="34" charset="77"/>
            </a:endParaRPr>
          </a:p>
          <a:p>
            <a:pPr>
              <a:lnSpc>
                <a:spcPts val="3460"/>
              </a:lnSpc>
            </a:pPr>
            <a:r>
              <a:rPr lang="fr-FR" sz="2000" b="1" dirty="0">
                <a:solidFill>
                  <a:schemeClr val="bg1"/>
                </a:solidFill>
                <a:latin typeface="Bebas Neue" panose="020B0606020202050201" pitchFamily="34" charset="77"/>
              </a:rPr>
              <a:t>Actions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41E9F55-6EBB-8845-99A5-E70A9D69F8F7}"/>
              </a:ext>
            </a:extLst>
          </p:cNvPr>
          <p:cNvSpPr txBox="1"/>
          <p:nvPr/>
        </p:nvSpPr>
        <p:spPr>
          <a:xfrm>
            <a:off x="3239997" y="691186"/>
            <a:ext cx="3952601" cy="406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3060"/>
              </a:lnSpc>
            </a:pPr>
            <a:r>
              <a:rPr lang="fr-FR" sz="3200" dirty="0">
                <a:solidFill>
                  <a:srgbClr val="101986"/>
                </a:solidFill>
                <a:latin typeface="Bebas Neue" panose="020B0606020202050201" pitchFamily="34" charset="77"/>
              </a:rPr>
              <a:t>BU BOURGET</a:t>
            </a:r>
          </a:p>
        </p:txBody>
      </p:sp>
    </p:spTree>
    <p:extLst>
      <p:ext uri="{BB962C8B-B14F-4D97-AF65-F5344CB8AC3E}">
        <p14:creationId xmlns:p14="http://schemas.microsoft.com/office/powerpoint/2010/main" val="3880301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1D7CD55-5ECC-BD49-B63F-B6FBA376329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651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8539" y="1894792"/>
            <a:ext cx="2514600" cy="4203700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697D8BD-75DD-6E48-9C19-D95105EA31C0}"/>
              </a:ext>
            </a:extLst>
          </p:cNvPr>
          <p:cNvSpPr txBox="1"/>
          <p:nvPr/>
        </p:nvSpPr>
        <p:spPr>
          <a:xfrm>
            <a:off x="3165995" y="1894792"/>
            <a:ext cx="4100604" cy="90486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/>
              <a:t>RIFKIN Jeremy. </a:t>
            </a:r>
            <a:r>
              <a:rPr lang="fr-FR" sz="1400" i="1" dirty="0"/>
              <a:t>Le New Deal vert mondial : pourquoi la civilisation fossile va s’effondrer d’ici 2028 : le plan économique pour sauver la vie sur Terre.</a:t>
            </a:r>
            <a:endParaRPr lang="fr-FR" sz="1400" b="1" dirty="0"/>
          </a:p>
          <a:p>
            <a:r>
              <a:rPr lang="fr-FR" sz="1400" dirty="0"/>
              <a:t>Paris : éditions Les Liens qui libèrent, 2019. </a:t>
            </a:r>
          </a:p>
          <a:p>
            <a:r>
              <a:rPr lang="fr-FR" sz="1400" b="1" dirty="0"/>
              <a:t>Localisation : Etage 1, 333.79 RIF</a:t>
            </a:r>
          </a:p>
          <a:p>
            <a:endParaRPr lang="fr-FR" sz="1400" dirty="0"/>
          </a:p>
          <a:p>
            <a:r>
              <a:rPr lang="fr-FR" sz="1400" dirty="0" smtClean="0"/>
              <a:t>SCHNEITER </a:t>
            </a:r>
            <a:r>
              <a:rPr lang="fr-FR" sz="1400" dirty="0"/>
              <a:t>Elisabeth. </a:t>
            </a:r>
            <a:r>
              <a:rPr lang="fr-FR" sz="1400" i="1" dirty="0"/>
              <a:t>Les héros de l’environnement </a:t>
            </a:r>
            <a:r>
              <a:rPr lang="fr-FR" sz="1400" b="1" dirty="0"/>
              <a:t>[DVD].</a:t>
            </a:r>
          </a:p>
          <a:p>
            <a:r>
              <a:rPr lang="fr-FR" sz="1400" dirty="0"/>
              <a:t>Paris : Editions du seuil, 2010. (Docs citoyens)</a:t>
            </a:r>
          </a:p>
          <a:p>
            <a:r>
              <a:rPr lang="fr-FR" sz="1400" b="1" dirty="0"/>
              <a:t>Localisation : Etage 1, 363.7 </a:t>
            </a:r>
            <a:r>
              <a:rPr lang="fr-FR" sz="1400" b="1" dirty="0" smtClean="0"/>
              <a:t>SER</a:t>
            </a:r>
            <a:endParaRPr lang="fr-FR" sz="1400" dirty="0" smtClean="0"/>
          </a:p>
          <a:p>
            <a:endParaRPr lang="fr-FR" sz="1400" dirty="0"/>
          </a:p>
          <a:p>
            <a:r>
              <a:rPr lang="fr-FR" sz="1400" dirty="0" smtClean="0"/>
              <a:t>SERREAU </a:t>
            </a:r>
            <a:r>
              <a:rPr lang="fr-FR" sz="1400" dirty="0"/>
              <a:t>Coline. </a:t>
            </a:r>
            <a:r>
              <a:rPr lang="fr-FR" sz="1400" i="1" dirty="0"/>
              <a:t>Solutions locales pour un désordre global.</a:t>
            </a:r>
            <a:endParaRPr lang="fr-FR" sz="1400" dirty="0"/>
          </a:p>
          <a:p>
            <a:r>
              <a:rPr lang="fr-FR" sz="1400" dirty="0"/>
              <a:t>Paris : Editions Montparnasse, 2018.</a:t>
            </a:r>
          </a:p>
          <a:p>
            <a:r>
              <a:rPr lang="fr-FR" sz="1400" b="1" dirty="0"/>
              <a:t>Localisation : Etage 1, 363.73 SCH</a:t>
            </a:r>
          </a:p>
          <a:p>
            <a:endParaRPr lang="fr-FR" sz="1400" dirty="0"/>
          </a:p>
          <a:p>
            <a:r>
              <a:rPr lang="fr-FR" sz="1400" dirty="0" smtClean="0"/>
              <a:t>SERVIGNE </a:t>
            </a:r>
            <a:r>
              <a:rPr lang="fr-FR" sz="1400" dirty="0"/>
              <a:t>P. , STEVENS R. , CHAPELLE G. </a:t>
            </a:r>
            <a:r>
              <a:rPr lang="fr-FR" sz="1400" i="1" dirty="0"/>
              <a:t>Une autre fin du monde est possible : vivre l’effondrement, et ne pas y survivre.</a:t>
            </a:r>
            <a:endParaRPr lang="fr-FR" sz="1400" dirty="0"/>
          </a:p>
          <a:p>
            <a:r>
              <a:rPr lang="fr-FR" sz="1400" dirty="0"/>
              <a:t>Paris : Editions du Seuil, 2018. (Anthropocène)</a:t>
            </a:r>
          </a:p>
          <a:p>
            <a:r>
              <a:rPr lang="fr-FR" sz="1400" b="1" dirty="0"/>
              <a:t>Localisation : Etage 1, 303 SER</a:t>
            </a:r>
          </a:p>
          <a:p>
            <a:endParaRPr lang="fr-FR" sz="1400" dirty="0"/>
          </a:p>
          <a:p>
            <a:r>
              <a:rPr lang="fr-FR" sz="1400" dirty="0" smtClean="0"/>
              <a:t>TORQUEBIAU Emmanuel. </a:t>
            </a:r>
            <a:r>
              <a:rPr lang="fr-FR" sz="1400" i="1" dirty="0" smtClean="0"/>
              <a:t>Le livre de l’agroforesterie: comment les arbres peuvent sauver l’agriculture.</a:t>
            </a:r>
          </a:p>
          <a:p>
            <a:r>
              <a:rPr lang="fr-FR" sz="1400" dirty="0" smtClean="0"/>
              <a:t>Arles : Actes sud, 2022.</a:t>
            </a:r>
          </a:p>
          <a:p>
            <a:r>
              <a:rPr lang="fr-FR" sz="1400" b="1" dirty="0" smtClean="0"/>
              <a:t>Localisation : Etage 1, 631.58 TOR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TREE Isabella. </a:t>
            </a:r>
            <a:r>
              <a:rPr lang="fr-FR" sz="1400" i="1" dirty="0" err="1" smtClean="0"/>
              <a:t>Réensauvagement</a:t>
            </a:r>
            <a:r>
              <a:rPr lang="fr-FR" sz="1400" i="1" dirty="0" smtClean="0"/>
              <a:t> de la ferme à </a:t>
            </a:r>
            <a:r>
              <a:rPr lang="fr-FR" sz="1400" i="1" dirty="0" err="1" smtClean="0"/>
              <a:t>Knepp</a:t>
            </a:r>
            <a:r>
              <a:rPr lang="fr-FR" sz="1400" i="1" dirty="0" smtClean="0"/>
              <a:t>.</a:t>
            </a:r>
            <a:endParaRPr lang="fr-FR" sz="1400" dirty="0" smtClean="0"/>
          </a:p>
          <a:p>
            <a:r>
              <a:rPr lang="fr-FR" sz="1400" dirty="0" smtClean="0"/>
              <a:t>Arles : Actes sud, 2022. (Domaine du possible)</a:t>
            </a:r>
          </a:p>
          <a:p>
            <a:r>
              <a:rPr lang="fr-FR" sz="1400" b="1" dirty="0" smtClean="0"/>
              <a:t>Localisation : Etage 1, 333.95 TRE MON</a:t>
            </a:r>
          </a:p>
          <a:p>
            <a:endParaRPr lang="fr-FR" sz="1400" b="1" dirty="0" smtClean="0"/>
          </a:p>
          <a:p>
            <a:r>
              <a:rPr lang="fr-FR" sz="1400" dirty="0" smtClean="0"/>
              <a:t>VIARD Jean. </a:t>
            </a:r>
            <a:r>
              <a:rPr lang="fr-FR" sz="1400" i="1" dirty="0" smtClean="0"/>
              <a:t>Lettre aux paysans (et autres) sur un monde durable.</a:t>
            </a:r>
            <a:endParaRPr lang="fr-FR" sz="1400" dirty="0" smtClean="0"/>
          </a:p>
          <a:p>
            <a:r>
              <a:rPr lang="fr-FR" sz="1400" dirty="0" smtClean="0"/>
              <a:t>La Tour-d’Aigues : Ed. de l’Aube, 2008.</a:t>
            </a:r>
          </a:p>
          <a:p>
            <a:r>
              <a:rPr lang="fr-FR" sz="1400" b="1" dirty="0" smtClean="0"/>
              <a:t>Localisation : Etage 1, 338.1 VIA</a:t>
            </a:r>
            <a:endParaRPr lang="fr-FR" sz="1400" dirty="0" smtClean="0"/>
          </a:p>
          <a:p>
            <a:endParaRPr lang="fr-FR" sz="1400" dirty="0" smtClean="0"/>
          </a:p>
          <a:p>
            <a:endParaRPr lang="fr-FR" sz="1400" b="1" dirty="0" smtClean="0"/>
          </a:p>
          <a:p>
            <a:endParaRPr lang="fr-FR" sz="1400" b="1" dirty="0" smtClean="0"/>
          </a:p>
          <a:p>
            <a:endParaRPr lang="fr-FR" sz="1400" b="1" dirty="0" smtClean="0"/>
          </a:p>
          <a:p>
            <a:endParaRPr lang="fr-FR" sz="1400" dirty="0" smtClean="0"/>
          </a:p>
          <a:p>
            <a:endParaRPr lang="fr-FR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76B1607-8CFA-C749-8804-37843D1B1711}"/>
              </a:ext>
            </a:extLst>
          </p:cNvPr>
          <p:cNvSpPr txBox="1"/>
          <p:nvPr/>
        </p:nvSpPr>
        <p:spPr>
          <a:xfrm>
            <a:off x="462836" y="3565199"/>
            <a:ext cx="201167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b="1" dirty="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﻿</a:t>
            </a:r>
            <a:r>
              <a:rPr lang="fr-FR" i="1" dirty="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Bibliographie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BA6E8B6-8C16-664D-BCF2-B7FD25A10104}"/>
              </a:ext>
            </a:extLst>
          </p:cNvPr>
          <p:cNvSpPr txBox="1"/>
          <p:nvPr/>
        </p:nvSpPr>
        <p:spPr>
          <a:xfrm>
            <a:off x="443758" y="2056735"/>
            <a:ext cx="2576926" cy="1346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3460"/>
              </a:lnSpc>
            </a:pPr>
            <a:r>
              <a:rPr lang="fr-FR" sz="3600" b="1" dirty="0">
                <a:solidFill>
                  <a:schemeClr val="bg1"/>
                </a:solidFill>
                <a:latin typeface="Bebas Neue" panose="020B0606020202050201" pitchFamily="34" charset="77"/>
              </a:rPr>
              <a:t>CLIMAT EN DANGER</a:t>
            </a:r>
            <a:endParaRPr lang="fr-FR" sz="800" b="1" dirty="0">
              <a:solidFill>
                <a:schemeClr val="bg1"/>
              </a:solidFill>
              <a:latin typeface="Bebas Neue" panose="020B0606020202050201" pitchFamily="34" charset="77"/>
            </a:endParaRPr>
          </a:p>
          <a:p>
            <a:pPr>
              <a:lnSpc>
                <a:spcPts val="3460"/>
              </a:lnSpc>
            </a:pPr>
            <a:r>
              <a:rPr lang="fr-FR" sz="2000" b="1" dirty="0">
                <a:solidFill>
                  <a:schemeClr val="bg1"/>
                </a:solidFill>
                <a:latin typeface="Bebas Neue" panose="020B0606020202050201" pitchFamily="34" charset="77"/>
              </a:rPr>
              <a:t>Actions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41E9F55-6EBB-8845-99A5-E70A9D69F8F7}"/>
              </a:ext>
            </a:extLst>
          </p:cNvPr>
          <p:cNvSpPr txBox="1"/>
          <p:nvPr/>
        </p:nvSpPr>
        <p:spPr>
          <a:xfrm>
            <a:off x="3239997" y="691186"/>
            <a:ext cx="3952601" cy="406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3060"/>
              </a:lnSpc>
            </a:pPr>
            <a:r>
              <a:rPr lang="fr-FR" sz="3200" dirty="0">
                <a:solidFill>
                  <a:srgbClr val="101986"/>
                </a:solidFill>
                <a:latin typeface="Bebas Neue" panose="020B0606020202050201" pitchFamily="34" charset="77"/>
              </a:rPr>
              <a:t>BU BOURGET</a:t>
            </a:r>
          </a:p>
        </p:txBody>
      </p:sp>
    </p:spTree>
    <p:extLst>
      <p:ext uri="{BB962C8B-B14F-4D97-AF65-F5344CB8AC3E}">
        <p14:creationId xmlns:p14="http://schemas.microsoft.com/office/powerpoint/2010/main" val="40812985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1499</TotalTime>
  <Words>121</Words>
  <Application>Microsoft Office PowerPoint</Application>
  <PresentationFormat>Personnalisé</PresentationFormat>
  <Paragraphs>152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Bebas Neue</vt:lpstr>
      <vt:lpstr>Calibri</vt:lpstr>
      <vt:lpstr>Calibri Light</vt:lpstr>
      <vt:lpstr>Open Sans</vt:lpstr>
      <vt:lpstr>Open Sans Semibold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Windows</cp:lastModifiedBy>
  <cp:revision>41</cp:revision>
  <cp:lastPrinted>2023-01-05T08:22:48Z</cp:lastPrinted>
  <dcterms:created xsi:type="dcterms:W3CDTF">2020-11-26T14:55:26Z</dcterms:created>
  <dcterms:modified xsi:type="dcterms:W3CDTF">2023-01-09T15:33:12Z</dcterms:modified>
</cp:coreProperties>
</file>