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8" r:id="rId2"/>
    <p:sldId id="256" r:id="rId3"/>
    <p:sldId id="259" r:id="rId4"/>
    <p:sldId id="260" r:id="rId5"/>
  </p:sldIdLst>
  <p:sldSz cx="7559675" cy="10691813"/>
  <p:notesSz cx="6799263" cy="99298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23439"/>
    <a:srgbClr val="DF3A43"/>
    <a:srgbClr val="101986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6"/>
    <p:restoredTop sz="94655"/>
  </p:normalViewPr>
  <p:slideViewPr>
    <p:cSldViewPr snapToGrid="0" snapToObjects="1">
      <p:cViewPr varScale="1">
        <p:scale>
          <a:sx n="74" d="100"/>
          <a:sy n="74" d="100"/>
        </p:scale>
        <p:origin x="60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74FAF-D3C3-4547-ACAB-E3079AF4DD2D}" type="datetimeFigureOut">
              <a:rPr lang="fr-FR" smtClean="0"/>
              <a:t>06/01/2023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887D1-EC77-7F41-876B-137A38282BA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743821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74FAF-D3C3-4547-ACAB-E3079AF4DD2D}" type="datetimeFigureOut">
              <a:rPr lang="fr-FR" smtClean="0"/>
              <a:t>06/01/2023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887D1-EC77-7F41-876B-137A38282BA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766469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74FAF-D3C3-4547-ACAB-E3079AF4DD2D}" type="datetimeFigureOut">
              <a:rPr lang="fr-FR" smtClean="0"/>
              <a:t>06/01/2023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887D1-EC77-7F41-876B-137A38282BA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956416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74FAF-D3C3-4547-ACAB-E3079AF4DD2D}" type="datetimeFigureOut">
              <a:rPr lang="fr-FR" smtClean="0"/>
              <a:t>06/01/2023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887D1-EC77-7F41-876B-137A38282BA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026119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74FAF-D3C3-4547-ACAB-E3079AF4DD2D}" type="datetimeFigureOut">
              <a:rPr lang="fr-FR" smtClean="0"/>
              <a:t>06/01/2023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887D1-EC77-7F41-876B-137A38282BA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346553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74FAF-D3C3-4547-ACAB-E3079AF4DD2D}" type="datetimeFigureOut">
              <a:rPr lang="fr-FR" smtClean="0"/>
              <a:t>06/01/2023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887D1-EC77-7F41-876B-137A38282BA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801570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74FAF-D3C3-4547-ACAB-E3079AF4DD2D}" type="datetimeFigureOut">
              <a:rPr lang="fr-FR" smtClean="0"/>
              <a:t>06/01/2023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887D1-EC77-7F41-876B-137A38282BA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42995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74FAF-D3C3-4547-ACAB-E3079AF4DD2D}" type="datetimeFigureOut">
              <a:rPr lang="fr-FR" smtClean="0"/>
              <a:t>06/01/2023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887D1-EC77-7F41-876B-137A38282BA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096263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74FAF-D3C3-4547-ACAB-E3079AF4DD2D}" type="datetimeFigureOut">
              <a:rPr lang="fr-FR" smtClean="0"/>
              <a:t>06/01/2023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887D1-EC77-7F41-876B-137A38282BA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088289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74FAF-D3C3-4547-ACAB-E3079AF4DD2D}" type="datetimeFigureOut">
              <a:rPr lang="fr-FR" smtClean="0"/>
              <a:t>06/01/2023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887D1-EC77-7F41-876B-137A38282BA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082931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74FAF-D3C3-4547-ACAB-E3079AF4DD2D}" type="datetimeFigureOut">
              <a:rPr lang="fr-FR" smtClean="0"/>
              <a:t>06/01/2023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887D1-EC77-7F41-876B-137A38282BA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596516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374FAF-D3C3-4547-ACAB-E3079AF4DD2D}" type="datetimeFigureOut">
              <a:rPr lang="fr-FR" smtClean="0"/>
              <a:t>06/01/2023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2887D1-EC77-7F41-876B-137A38282BA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22110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>
            <a:extLst>
              <a:ext uri="{FF2B5EF4-FFF2-40B4-BE49-F238E27FC236}">
                <a16:creationId xmlns:a16="http://schemas.microsoft.com/office/drawing/2014/main" id="{D1D7CD55-5ECC-BD49-B63F-B6FBA3763290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47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78539" y="1894792"/>
            <a:ext cx="2514600" cy="4203700"/>
          </a:xfrm>
          <a:prstGeom prst="rect">
            <a:avLst/>
          </a:prstGeom>
        </p:spPr>
      </p:pic>
      <p:sp>
        <p:nvSpPr>
          <p:cNvPr id="9" name="ZoneTexte 8">
            <a:extLst>
              <a:ext uri="{FF2B5EF4-FFF2-40B4-BE49-F238E27FC236}">
                <a16:creationId xmlns:a16="http://schemas.microsoft.com/office/drawing/2014/main" id="{C697D8BD-75DD-6E48-9C19-D95105EA31C0}"/>
              </a:ext>
            </a:extLst>
          </p:cNvPr>
          <p:cNvSpPr txBox="1"/>
          <p:nvPr/>
        </p:nvSpPr>
        <p:spPr>
          <a:xfrm>
            <a:off x="3165995" y="1662972"/>
            <a:ext cx="4100604" cy="920251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endParaRPr lang="fr-FR" sz="1400" dirty="0"/>
          </a:p>
          <a:p>
            <a:r>
              <a:rPr lang="fr-FR" sz="1400" dirty="0"/>
              <a:t>ABBEY Edward. </a:t>
            </a:r>
            <a:r>
              <a:rPr lang="fr-FR" sz="1400" i="1" dirty="0"/>
              <a:t>En descendant la </a:t>
            </a:r>
            <a:r>
              <a:rPr lang="fr-FR" sz="1400" i="1" dirty="0" err="1"/>
              <a:t>rivère</a:t>
            </a:r>
            <a:r>
              <a:rPr lang="fr-FR" sz="1400" i="1" dirty="0"/>
              <a:t>.</a:t>
            </a:r>
            <a:endParaRPr lang="fr-FR" sz="1400" dirty="0"/>
          </a:p>
          <a:p>
            <a:r>
              <a:rPr lang="fr-FR" sz="1400" dirty="0"/>
              <a:t>Paris : </a:t>
            </a:r>
            <a:r>
              <a:rPr lang="fr-FR" sz="1400" dirty="0" err="1"/>
              <a:t>Gallmeister</a:t>
            </a:r>
            <a:r>
              <a:rPr lang="fr-FR" sz="1400" dirty="0"/>
              <a:t>, 2022. (Totem ;  221)</a:t>
            </a:r>
          </a:p>
          <a:p>
            <a:r>
              <a:rPr lang="fr-FR" sz="1400" b="1" dirty="0"/>
              <a:t>Localisation : Etage 1 Espace détente, R ABB</a:t>
            </a:r>
            <a:endParaRPr lang="fr-FR" sz="1400" dirty="0"/>
          </a:p>
          <a:p>
            <a:endParaRPr lang="fr-FR" sz="1400" dirty="0"/>
          </a:p>
          <a:p>
            <a:r>
              <a:rPr lang="fr-FR" sz="1400" dirty="0"/>
              <a:t>ABBEY Edward. </a:t>
            </a:r>
            <a:r>
              <a:rPr lang="fr-FR" sz="1400" i="1" dirty="0"/>
              <a:t>Le gang de la clé à molette.</a:t>
            </a:r>
            <a:endParaRPr lang="fr-FR" sz="1400" dirty="0"/>
          </a:p>
          <a:p>
            <a:r>
              <a:rPr lang="fr-FR" sz="1400" dirty="0"/>
              <a:t>Paris : </a:t>
            </a:r>
            <a:r>
              <a:rPr lang="fr-FR" sz="1400" dirty="0" err="1"/>
              <a:t>Gallmeister</a:t>
            </a:r>
            <a:r>
              <a:rPr lang="fr-FR" sz="1400" dirty="0"/>
              <a:t>, 2017. (Totem ;  69)</a:t>
            </a:r>
          </a:p>
          <a:p>
            <a:r>
              <a:rPr lang="fr-FR" sz="1400" b="1" dirty="0"/>
              <a:t>Localisation : Etage 1 Espace détente, R ABB</a:t>
            </a:r>
            <a:endParaRPr lang="fr-FR" sz="800" dirty="0"/>
          </a:p>
          <a:p>
            <a:endParaRPr lang="fr-FR" sz="1400" dirty="0"/>
          </a:p>
          <a:p>
            <a:r>
              <a:rPr lang="fr-FR" sz="1400" dirty="0"/>
              <a:t>ABDELOUAHAB Farid et DENHEZ Frédéric. </a:t>
            </a:r>
            <a:r>
              <a:rPr lang="fr-FR" sz="1400" i="1" dirty="0"/>
              <a:t>Les colères du temps : réalités et imaginaires des désordres climatiques.</a:t>
            </a:r>
            <a:endParaRPr lang="fr-FR" sz="1400" dirty="0"/>
          </a:p>
          <a:p>
            <a:r>
              <a:rPr lang="fr-FR" sz="1400" dirty="0"/>
              <a:t>Paris : </a:t>
            </a:r>
            <a:r>
              <a:rPr lang="fr-FR" sz="1400" dirty="0" err="1"/>
              <a:t>Buchet</a:t>
            </a:r>
            <a:r>
              <a:rPr lang="fr-FR" sz="1400" dirty="0"/>
              <a:t> Chastel, 2014. </a:t>
            </a:r>
          </a:p>
          <a:p>
            <a:r>
              <a:rPr lang="fr-FR" sz="1400" b="1" dirty="0"/>
              <a:t>Localisation : Etage 1, 551.6 ABD</a:t>
            </a:r>
            <a:endParaRPr lang="fr-FR" sz="800" dirty="0"/>
          </a:p>
          <a:p>
            <a:endParaRPr lang="fr-FR" sz="1400" dirty="0"/>
          </a:p>
          <a:p>
            <a:r>
              <a:rPr lang="fr-FR" sz="1400" dirty="0"/>
              <a:t>ADAM Benjamin, CADENE Thomas. </a:t>
            </a:r>
            <a:r>
              <a:rPr lang="fr-FR" sz="1400" i="1" dirty="0" err="1"/>
              <a:t>Soon</a:t>
            </a:r>
            <a:r>
              <a:rPr lang="fr-FR" sz="1400" i="1" dirty="0"/>
              <a:t>.</a:t>
            </a:r>
            <a:endParaRPr lang="fr-FR" sz="1400" dirty="0"/>
          </a:p>
          <a:p>
            <a:r>
              <a:rPr lang="fr-FR" sz="1400" dirty="0"/>
              <a:t>Paris, etc. : Dargaud, 2019.</a:t>
            </a:r>
          </a:p>
          <a:p>
            <a:r>
              <a:rPr lang="fr-FR" sz="1400" b="1" dirty="0"/>
              <a:t>Localisation : Etage 1 Espace détente, BD ADA</a:t>
            </a:r>
            <a:endParaRPr lang="fr-FR" sz="800" dirty="0"/>
          </a:p>
          <a:p>
            <a:endParaRPr lang="fr-FR" sz="1400" dirty="0"/>
          </a:p>
          <a:p>
            <a:r>
              <a:rPr lang="fr-FR" sz="1400" dirty="0"/>
              <a:t>BACIGALUPI Paolo. </a:t>
            </a:r>
            <a:r>
              <a:rPr lang="fr-FR" sz="1400" i="1" dirty="0"/>
              <a:t>Ferrailleurs des mers.</a:t>
            </a:r>
            <a:endParaRPr lang="fr-FR" sz="1400" dirty="0"/>
          </a:p>
          <a:p>
            <a:r>
              <a:rPr lang="fr-FR" sz="1400" dirty="0"/>
              <a:t>Paris : J’ai lu, 2014. (Science-fiction ; 10819)</a:t>
            </a:r>
          </a:p>
          <a:p>
            <a:r>
              <a:rPr lang="fr-FR" sz="1400" b="1" dirty="0"/>
              <a:t>Localisation : Etage 1 Espace détente, SF BAC</a:t>
            </a:r>
            <a:endParaRPr lang="fr-FR" sz="800" dirty="0"/>
          </a:p>
          <a:p>
            <a:endParaRPr lang="fr-FR" sz="1400" dirty="0"/>
          </a:p>
          <a:p>
            <a:r>
              <a:rPr lang="fr-FR" sz="1400" dirty="0"/>
              <a:t>BACIGALUPI Paolo. </a:t>
            </a:r>
            <a:r>
              <a:rPr lang="fr-FR" sz="1400" i="1" dirty="0"/>
              <a:t>Water </a:t>
            </a:r>
            <a:r>
              <a:rPr lang="fr-FR" sz="1400" i="1" dirty="0" err="1"/>
              <a:t>knife</a:t>
            </a:r>
            <a:r>
              <a:rPr lang="fr-FR" sz="1400" i="1" dirty="0"/>
              <a:t>.</a:t>
            </a:r>
            <a:endParaRPr lang="fr-FR" sz="1400" dirty="0"/>
          </a:p>
          <a:p>
            <a:r>
              <a:rPr lang="fr-FR" sz="1400" dirty="0"/>
              <a:t>Paris : J’ai lu, 2018. (Science-fiction ; 12101)</a:t>
            </a:r>
          </a:p>
          <a:p>
            <a:r>
              <a:rPr lang="fr-FR" sz="1400" b="1" dirty="0"/>
              <a:t>Localisation : Etage 1 Espace détente, SF BAC</a:t>
            </a:r>
            <a:endParaRPr lang="fr-FR" sz="800" b="1" dirty="0"/>
          </a:p>
          <a:p>
            <a:endParaRPr lang="fr-FR" sz="1400" b="1" dirty="0"/>
          </a:p>
          <a:p>
            <a:r>
              <a:rPr lang="fr-FR" sz="1400" dirty="0"/>
              <a:t>BILAL Enki. </a:t>
            </a:r>
            <a:r>
              <a:rPr lang="fr-FR" sz="1400" i="1" dirty="0" err="1"/>
              <a:t>Animal’z</a:t>
            </a:r>
            <a:r>
              <a:rPr lang="fr-FR" sz="1400" i="1" dirty="0"/>
              <a:t>. </a:t>
            </a:r>
            <a:endParaRPr lang="fr-FR" sz="1400" dirty="0"/>
          </a:p>
          <a:p>
            <a:r>
              <a:rPr lang="fr-FR" sz="1400" dirty="0"/>
              <a:t>Paris : Casterman, 2009. (</a:t>
            </a:r>
            <a:r>
              <a:rPr lang="fr-FR" sz="1400" dirty="0" err="1"/>
              <a:t>Trillogie</a:t>
            </a:r>
            <a:r>
              <a:rPr lang="fr-FR" sz="1400" dirty="0"/>
              <a:t> du coup de sang ; 1)</a:t>
            </a:r>
          </a:p>
          <a:p>
            <a:r>
              <a:rPr lang="fr-FR" sz="1400" b="1" dirty="0"/>
              <a:t>Localisation : Etage 1 Espace détente, BD COU 1</a:t>
            </a:r>
            <a:endParaRPr lang="fr-FR" sz="800" dirty="0"/>
          </a:p>
          <a:p>
            <a:endParaRPr lang="fr-FR" sz="1400" dirty="0"/>
          </a:p>
          <a:p>
            <a:r>
              <a:rPr lang="fr-FR" sz="1400" dirty="0"/>
              <a:t>CALLENBACH Ernest. </a:t>
            </a:r>
            <a:r>
              <a:rPr lang="fr-FR" sz="1400" i="1" dirty="0" err="1"/>
              <a:t>Ecotopia</a:t>
            </a:r>
            <a:r>
              <a:rPr lang="fr-FR" sz="1400" i="1" dirty="0"/>
              <a:t> : notes personnelles et articles de William Weston.</a:t>
            </a:r>
            <a:endParaRPr lang="fr-FR" sz="1400" dirty="0"/>
          </a:p>
          <a:p>
            <a:r>
              <a:rPr lang="fr-FR" sz="1400" dirty="0"/>
              <a:t>Paris : Rue de l’échiquier, 2018.</a:t>
            </a:r>
          </a:p>
          <a:p>
            <a:r>
              <a:rPr lang="fr-FR" sz="1400" b="1" dirty="0"/>
              <a:t>Localisation : Etage 1 Espace détente, R CAL</a:t>
            </a:r>
          </a:p>
          <a:p>
            <a:endParaRPr lang="fr-FR" sz="1400" dirty="0"/>
          </a:p>
          <a:p>
            <a:r>
              <a:rPr lang="fr-FR" sz="1400" dirty="0"/>
              <a:t>DUVAL Fred. </a:t>
            </a:r>
            <a:r>
              <a:rPr lang="fr-FR" sz="1400" i="1" dirty="0"/>
              <a:t>Renaissance. 1. Les déracinés</a:t>
            </a:r>
            <a:endParaRPr lang="fr-FR" sz="1400" dirty="0"/>
          </a:p>
          <a:p>
            <a:r>
              <a:rPr lang="fr-FR" sz="1400" dirty="0"/>
              <a:t>Paris : Paris : Dargaud, 2018. </a:t>
            </a:r>
          </a:p>
          <a:p>
            <a:r>
              <a:rPr lang="fr-FR" sz="1400" b="1" dirty="0"/>
              <a:t>Localisation : Etage 1 Espace détente, BD REN 1</a:t>
            </a:r>
          </a:p>
          <a:p>
            <a:endParaRPr lang="fr-FR" sz="1400" b="1" dirty="0"/>
          </a:p>
          <a:p>
            <a:endParaRPr lang="fr-FR" sz="1400" dirty="0"/>
          </a:p>
          <a:p>
            <a:endParaRPr lang="fr-FR" sz="1200" b="1" dirty="0"/>
          </a:p>
          <a:p>
            <a:endParaRPr lang="fr-FR" sz="1200" dirty="0"/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A76B1607-8CFA-C749-8804-37843D1B1711}"/>
              </a:ext>
            </a:extLst>
          </p:cNvPr>
          <p:cNvSpPr txBox="1"/>
          <p:nvPr/>
        </p:nvSpPr>
        <p:spPr>
          <a:xfrm>
            <a:off x="462836" y="3565199"/>
            <a:ext cx="2011679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r-FR" sz="1600" b="1" dirty="0">
                <a:solidFill>
                  <a:schemeClr val="bg1"/>
                </a:solidFill>
                <a:latin typeface="Open Sans Semibold" panose="020B0606030504020204" pitchFamily="34" charset="0"/>
                <a:ea typeface="Open Sans Semibold" panose="020B0606030504020204" pitchFamily="34" charset="0"/>
                <a:cs typeface="Open Sans Semibold" panose="020B0606030504020204" pitchFamily="34" charset="0"/>
              </a:rPr>
              <a:t>﻿</a:t>
            </a:r>
            <a:r>
              <a:rPr lang="fr-FR" i="1" dirty="0">
                <a:solidFill>
                  <a:schemeClr val="bg1"/>
                </a:solidFill>
                <a:latin typeface="Open Sans Semibold" panose="020B0606030504020204" pitchFamily="34" charset="0"/>
                <a:ea typeface="Open Sans Semibold" panose="020B0606030504020204" pitchFamily="34" charset="0"/>
                <a:cs typeface="Open Sans Semibold" panose="020B0606030504020204" pitchFamily="34" charset="0"/>
              </a:rPr>
              <a:t>Bibliographie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BBA6E8B6-8C16-664D-BCF2-B7FD25A10104}"/>
              </a:ext>
            </a:extLst>
          </p:cNvPr>
          <p:cNvSpPr txBox="1"/>
          <p:nvPr/>
        </p:nvSpPr>
        <p:spPr>
          <a:xfrm>
            <a:off x="443758" y="2056735"/>
            <a:ext cx="2576926" cy="134652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3460"/>
              </a:lnSpc>
            </a:pPr>
            <a:r>
              <a:rPr lang="fr-FR" sz="3600" b="1" dirty="0">
                <a:solidFill>
                  <a:schemeClr val="bg1"/>
                </a:solidFill>
                <a:latin typeface="Bebas Neue" panose="020B0606020202050201" pitchFamily="34" charset="77"/>
              </a:rPr>
              <a:t>CLIMAT EN DANGER</a:t>
            </a:r>
            <a:endParaRPr lang="fr-FR" sz="800" b="1" dirty="0">
              <a:solidFill>
                <a:schemeClr val="bg1"/>
              </a:solidFill>
              <a:latin typeface="Bebas Neue" panose="020B0606020202050201" pitchFamily="34" charset="77"/>
            </a:endParaRPr>
          </a:p>
          <a:p>
            <a:pPr>
              <a:lnSpc>
                <a:spcPts val="3460"/>
              </a:lnSpc>
            </a:pPr>
            <a:r>
              <a:rPr lang="fr-FR" sz="2000" b="1" dirty="0">
                <a:solidFill>
                  <a:schemeClr val="bg1"/>
                </a:solidFill>
                <a:latin typeface="Bebas Neue" panose="020B0606020202050201" pitchFamily="34" charset="77"/>
              </a:rPr>
              <a:t>Fictions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F41E9F55-6EBB-8845-99A5-E70A9D69F8F7}"/>
              </a:ext>
            </a:extLst>
          </p:cNvPr>
          <p:cNvSpPr txBox="1"/>
          <p:nvPr/>
        </p:nvSpPr>
        <p:spPr>
          <a:xfrm>
            <a:off x="3239997" y="691186"/>
            <a:ext cx="3952601" cy="40652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>
              <a:lnSpc>
                <a:spcPts val="3060"/>
              </a:lnSpc>
            </a:pPr>
            <a:r>
              <a:rPr lang="fr-FR" sz="3200" dirty="0">
                <a:solidFill>
                  <a:srgbClr val="101986"/>
                </a:solidFill>
                <a:latin typeface="Bebas Neue" panose="020B0606020202050201" pitchFamily="34" charset="77"/>
              </a:rPr>
              <a:t>BU BOURGET</a:t>
            </a:r>
          </a:p>
        </p:txBody>
      </p:sp>
    </p:spTree>
    <p:extLst>
      <p:ext uri="{BB962C8B-B14F-4D97-AF65-F5344CB8AC3E}">
        <p14:creationId xmlns:p14="http://schemas.microsoft.com/office/powerpoint/2010/main" val="13709988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>
            <a:extLst>
              <a:ext uri="{FF2B5EF4-FFF2-40B4-BE49-F238E27FC236}">
                <a16:creationId xmlns:a16="http://schemas.microsoft.com/office/drawing/2014/main" id="{D1D7CD55-5ECC-BD49-B63F-B6FBA3763290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47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78539" y="1894792"/>
            <a:ext cx="2514600" cy="4203700"/>
          </a:xfrm>
          <a:prstGeom prst="rect">
            <a:avLst/>
          </a:prstGeom>
        </p:spPr>
      </p:pic>
      <p:sp>
        <p:nvSpPr>
          <p:cNvPr id="9" name="ZoneTexte 8">
            <a:extLst>
              <a:ext uri="{FF2B5EF4-FFF2-40B4-BE49-F238E27FC236}">
                <a16:creationId xmlns:a16="http://schemas.microsoft.com/office/drawing/2014/main" id="{C697D8BD-75DD-6E48-9C19-D95105EA31C0}"/>
              </a:ext>
            </a:extLst>
          </p:cNvPr>
          <p:cNvSpPr txBox="1"/>
          <p:nvPr/>
        </p:nvSpPr>
        <p:spPr>
          <a:xfrm>
            <a:off x="3109497" y="1449266"/>
            <a:ext cx="4213599" cy="904863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endParaRPr lang="fr-FR" sz="1400" b="1" dirty="0"/>
          </a:p>
          <a:p>
            <a:endParaRPr lang="fr-FR" sz="1400" b="1" dirty="0"/>
          </a:p>
          <a:p>
            <a:r>
              <a:rPr lang="fr-FR" sz="1400" dirty="0"/>
              <a:t>DUVAL Fred. </a:t>
            </a:r>
            <a:r>
              <a:rPr lang="fr-FR" sz="1400" i="1" dirty="0"/>
              <a:t>Renaissance. 2. Interzone.</a:t>
            </a:r>
            <a:endParaRPr lang="fr-FR" sz="1400" dirty="0"/>
          </a:p>
          <a:p>
            <a:r>
              <a:rPr lang="fr-FR" sz="1400" dirty="0"/>
              <a:t>Paris </a:t>
            </a:r>
            <a:r>
              <a:rPr lang="fr-FR" sz="1400" dirty="0" smtClean="0"/>
              <a:t>: </a:t>
            </a:r>
            <a:r>
              <a:rPr lang="fr-FR" sz="1400" dirty="0"/>
              <a:t>Dargaud, 2020. </a:t>
            </a:r>
          </a:p>
          <a:p>
            <a:r>
              <a:rPr lang="fr-FR" sz="1400" b="1" dirty="0"/>
              <a:t>Localisation : Etage 1 Espace détente, BD REN 2</a:t>
            </a:r>
            <a:endParaRPr lang="fr-FR" sz="1000" b="1" dirty="0"/>
          </a:p>
          <a:p>
            <a:endParaRPr lang="fr-FR" sz="1400" b="1" dirty="0"/>
          </a:p>
          <a:p>
            <a:r>
              <a:rPr lang="fr-FR" sz="1400" dirty="0"/>
              <a:t>DUVAL Fred. </a:t>
            </a:r>
            <a:r>
              <a:rPr lang="fr-FR" sz="1400" i="1" dirty="0"/>
              <a:t>Renaissance. 3. Permafrost.</a:t>
            </a:r>
            <a:endParaRPr lang="fr-FR" sz="1400" dirty="0"/>
          </a:p>
          <a:p>
            <a:r>
              <a:rPr lang="fr-FR" sz="1400" dirty="0"/>
              <a:t>Paris </a:t>
            </a:r>
            <a:r>
              <a:rPr lang="fr-FR" sz="1400" dirty="0" smtClean="0"/>
              <a:t>: </a:t>
            </a:r>
            <a:r>
              <a:rPr lang="fr-FR" sz="1400" dirty="0"/>
              <a:t>Dargaud, 2020. </a:t>
            </a:r>
          </a:p>
          <a:p>
            <a:r>
              <a:rPr lang="fr-FR" sz="1400" b="1" dirty="0"/>
              <a:t>Localisation : Etage 1 Espace détente, BD REN 3</a:t>
            </a:r>
            <a:endParaRPr lang="fr-FR" sz="1000" b="1" dirty="0"/>
          </a:p>
          <a:p>
            <a:endParaRPr lang="fr-FR" sz="1400" b="1" dirty="0"/>
          </a:p>
          <a:p>
            <a:r>
              <a:rPr lang="fr-FR" sz="1400" dirty="0"/>
              <a:t>DUVAL Fred. </a:t>
            </a:r>
            <a:r>
              <a:rPr lang="fr-FR" sz="1400" i="1" dirty="0"/>
              <a:t>Renaissance. 4. Sui </a:t>
            </a:r>
            <a:r>
              <a:rPr lang="fr-FR" sz="1400" i="1" dirty="0" err="1"/>
              <a:t>juris</a:t>
            </a:r>
            <a:r>
              <a:rPr lang="fr-FR" sz="1400" i="1" dirty="0"/>
              <a:t>.</a:t>
            </a:r>
            <a:endParaRPr lang="fr-FR" sz="1400" dirty="0"/>
          </a:p>
          <a:p>
            <a:r>
              <a:rPr lang="fr-FR" sz="1400" dirty="0"/>
              <a:t>Paris </a:t>
            </a:r>
            <a:r>
              <a:rPr lang="fr-FR" sz="1400" dirty="0" smtClean="0"/>
              <a:t>: </a:t>
            </a:r>
            <a:r>
              <a:rPr lang="fr-FR" sz="1400" dirty="0"/>
              <a:t>Dargaud, 2021. </a:t>
            </a:r>
          </a:p>
          <a:p>
            <a:r>
              <a:rPr lang="fr-FR" sz="1400" b="1" dirty="0"/>
              <a:t>Localisation : Etage 1 Espace détente, BD REN 4</a:t>
            </a:r>
            <a:endParaRPr lang="fr-FR" sz="1000" b="1" dirty="0"/>
          </a:p>
          <a:p>
            <a:endParaRPr lang="fr-FR" sz="1400" b="1" dirty="0"/>
          </a:p>
          <a:p>
            <a:r>
              <a:rPr lang="fr-FR" sz="1400" dirty="0"/>
              <a:t>DUVAL Fred. </a:t>
            </a:r>
            <a:r>
              <a:rPr lang="fr-FR" sz="1400" i="1" dirty="0"/>
              <a:t>Renaissance. 5. Les hybrides.</a:t>
            </a:r>
            <a:endParaRPr lang="fr-FR" sz="1400" dirty="0"/>
          </a:p>
          <a:p>
            <a:r>
              <a:rPr lang="fr-FR" sz="1400" dirty="0"/>
              <a:t>Paris </a:t>
            </a:r>
            <a:r>
              <a:rPr lang="fr-FR" sz="1400" dirty="0" smtClean="0"/>
              <a:t>: </a:t>
            </a:r>
            <a:r>
              <a:rPr lang="fr-FR" sz="1400" dirty="0"/>
              <a:t>Dargaud, 2022. </a:t>
            </a:r>
          </a:p>
          <a:p>
            <a:r>
              <a:rPr lang="fr-FR" sz="1400" b="1" dirty="0"/>
              <a:t>Localisation : Etage 1 Espace détente, BD REN 5</a:t>
            </a:r>
            <a:endParaRPr lang="fr-FR" sz="1000" b="1" dirty="0"/>
          </a:p>
          <a:p>
            <a:endParaRPr lang="fr-FR" sz="1400" b="1" dirty="0"/>
          </a:p>
          <a:p>
            <a:r>
              <a:rPr lang="fr-FR" sz="1400" dirty="0"/>
              <a:t>FILLIPI Denis-Pierre. </a:t>
            </a:r>
            <a:r>
              <a:rPr lang="fr-FR" sz="1400" i="1" dirty="0"/>
              <a:t>Terra </a:t>
            </a:r>
            <a:r>
              <a:rPr lang="fr-FR" sz="1400" i="1" dirty="0" err="1"/>
              <a:t>prohibita</a:t>
            </a:r>
            <a:r>
              <a:rPr lang="fr-FR" sz="1400" i="1" dirty="0"/>
              <a:t>. tome 1 : Dorian </a:t>
            </a:r>
            <a:endParaRPr lang="fr-FR" sz="1400" dirty="0"/>
          </a:p>
          <a:p>
            <a:r>
              <a:rPr lang="fr-FR" sz="1400" dirty="0"/>
              <a:t>Grenoble : </a:t>
            </a:r>
            <a:r>
              <a:rPr lang="fr-FR" sz="1400" dirty="0" err="1"/>
              <a:t>Glénat</a:t>
            </a:r>
            <a:r>
              <a:rPr lang="fr-FR" sz="1400" dirty="0"/>
              <a:t>, 2021</a:t>
            </a:r>
          </a:p>
          <a:p>
            <a:r>
              <a:rPr lang="fr-FR" sz="1400" b="1" dirty="0"/>
              <a:t>Localisation : Etage 1 Espace détente, BD TER 1</a:t>
            </a:r>
            <a:endParaRPr lang="fr-FR" sz="1000" b="1" dirty="0"/>
          </a:p>
          <a:p>
            <a:endParaRPr lang="fr-FR" sz="1400" b="1" dirty="0"/>
          </a:p>
          <a:p>
            <a:r>
              <a:rPr lang="fr-FR" sz="1400" dirty="0"/>
              <a:t>FILLIPI Denis-Pierre. </a:t>
            </a:r>
            <a:r>
              <a:rPr lang="fr-FR" sz="1400" i="1" dirty="0"/>
              <a:t>Terra </a:t>
            </a:r>
            <a:r>
              <a:rPr lang="fr-FR" sz="1400" i="1" dirty="0" err="1"/>
              <a:t>prohibita</a:t>
            </a:r>
            <a:r>
              <a:rPr lang="fr-FR" sz="1400" i="1" dirty="0"/>
              <a:t>. tome 2 : Patient zéro </a:t>
            </a:r>
            <a:endParaRPr lang="fr-FR" sz="1400" dirty="0"/>
          </a:p>
          <a:p>
            <a:r>
              <a:rPr lang="fr-FR" sz="1400" dirty="0"/>
              <a:t>Grenoble : </a:t>
            </a:r>
            <a:r>
              <a:rPr lang="fr-FR" sz="1400" dirty="0" err="1"/>
              <a:t>Glénat</a:t>
            </a:r>
            <a:r>
              <a:rPr lang="fr-FR" sz="1400" dirty="0"/>
              <a:t>, 2021</a:t>
            </a:r>
          </a:p>
          <a:p>
            <a:r>
              <a:rPr lang="fr-FR" sz="1400" b="1" dirty="0"/>
              <a:t>Localisation : Etage 1 Espace détente, BD TER 2</a:t>
            </a:r>
          </a:p>
          <a:p>
            <a:endParaRPr lang="fr-FR" sz="1400" b="1" dirty="0"/>
          </a:p>
          <a:p>
            <a:r>
              <a:rPr lang="fr-FR" sz="1400" dirty="0"/>
              <a:t>HEGLAND Jean. </a:t>
            </a:r>
            <a:r>
              <a:rPr lang="fr-FR" sz="1400" i="1" dirty="0"/>
              <a:t>Dans la forêt.</a:t>
            </a:r>
            <a:endParaRPr lang="fr-FR" sz="1400" dirty="0"/>
          </a:p>
          <a:p>
            <a:r>
              <a:rPr lang="fr-FR" sz="1400" dirty="0"/>
              <a:t>Paris : </a:t>
            </a:r>
            <a:r>
              <a:rPr lang="fr-FR" sz="1400" dirty="0" err="1"/>
              <a:t>Gallmeister</a:t>
            </a:r>
            <a:r>
              <a:rPr lang="fr-FR" sz="1400" dirty="0"/>
              <a:t>, 2018 (Totem ; 106)</a:t>
            </a:r>
          </a:p>
          <a:p>
            <a:r>
              <a:rPr lang="fr-FR" sz="1400" b="1" dirty="0"/>
              <a:t>Localisation : Etage 1 Espace détente, R HEG</a:t>
            </a:r>
          </a:p>
          <a:p>
            <a:r>
              <a:rPr lang="fr-FR" sz="1400" dirty="0"/>
              <a:t>                                </a:t>
            </a:r>
          </a:p>
          <a:p>
            <a:r>
              <a:rPr lang="fr-FR" sz="1400" dirty="0"/>
              <a:t>HUREAU Simon. </a:t>
            </a:r>
            <a:r>
              <a:rPr lang="fr-FR" sz="1400" i="1" dirty="0"/>
              <a:t>L’oasis : petite genèse d’un jardin </a:t>
            </a:r>
            <a:r>
              <a:rPr lang="fr-FR" sz="1400" i="1" dirty="0" err="1"/>
              <a:t>biodivers</a:t>
            </a:r>
            <a:r>
              <a:rPr lang="fr-FR" sz="1400" i="1" dirty="0"/>
              <a:t>.</a:t>
            </a:r>
            <a:endParaRPr lang="fr-FR" sz="1400" dirty="0"/>
          </a:p>
          <a:p>
            <a:r>
              <a:rPr lang="fr-FR" sz="1400" dirty="0"/>
              <a:t>Paris, etc. : Dargaud, 2020 </a:t>
            </a:r>
          </a:p>
          <a:p>
            <a:r>
              <a:rPr lang="fr-FR" sz="1400" b="1" dirty="0"/>
              <a:t>Localisation : Etage 1 Espace détente, BD HUR</a:t>
            </a:r>
          </a:p>
          <a:p>
            <a:endParaRPr lang="fr-FR" sz="1400" b="1" dirty="0"/>
          </a:p>
          <a:p>
            <a:r>
              <a:rPr lang="fr-FR" sz="1400" dirty="0"/>
              <a:t>LE MOINE Lucie, DORANGE Sylvain. </a:t>
            </a:r>
            <a:r>
              <a:rPr lang="fr-FR" sz="1400" i="1" dirty="0"/>
              <a:t>Le réchauffement climatique.</a:t>
            </a:r>
            <a:endParaRPr lang="fr-FR" sz="1400" dirty="0"/>
          </a:p>
          <a:p>
            <a:r>
              <a:rPr lang="fr-FR" sz="1400" dirty="0"/>
              <a:t>Toulouse : Milan, 2021 (Les docs BD)</a:t>
            </a:r>
          </a:p>
          <a:p>
            <a:r>
              <a:rPr lang="fr-FR" sz="1400" b="1" dirty="0"/>
              <a:t>Localisation : Etage 1 Espace détente, BD LEM</a:t>
            </a:r>
          </a:p>
          <a:p>
            <a:endParaRPr lang="fr-FR" sz="1400" dirty="0"/>
          </a:p>
          <a:p>
            <a:endParaRPr lang="fr-FR" sz="1400" dirty="0"/>
          </a:p>
          <a:p>
            <a:endParaRPr lang="fr-FR" sz="1400" dirty="0"/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A76B1607-8CFA-C749-8804-37843D1B1711}"/>
              </a:ext>
            </a:extLst>
          </p:cNvPr>
          <p:cNvSpPr txBox="1"/>
          <p:nvPr/>
        </p:nvSpPr>
        <p:spPr>
          <a:xfrm>
            <a:off x="462836" y="3565199"/>
            <a:ext cx="2011679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r-FR" sz="1600" b="1" dirty="0">
                <a:solidFill>
                  <a:schemeClr val="bg1"/>
                </a:solidFill>
                <a:latin typeface="Open Sans Semibold" panose="020B0606030504020204" pitchFamily="34" charset="0"/>
                <a:ea typeface="Open Sans Semibold" panose="020B0606030504020204" pitchFamily="34" charset="0"/>
                <a:cs typeface="Open Sans Semibold" panose="020B0606030504020204" pitchFamily="34" charset="0"/>
              </a:rPr>
              <a:t>﻿</a:t>
            </a:r>
            <a:r>
              <a:rPr lang="fr-FR" i="1" dirty="0">
                <a:solidFill>
                  <a:schemeClr val="bg1"/>
                </a:solidFill>
                <a:latin typeface="Open Sans Semibold" panose="020B0606030504020204" pitchFamily="34" charset="0"/>
                <a:ea typeface="Open Sans Semibold" panose="020B0606030504020204" pitchFamily="34" charset="0"/>
                <a:cs typeface="Open Sans Semibold" panose="020B0606030504020204" pitchFamily="34" charset="0"/>
              </a:rPr>
              <a:t>Bibliographie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BBA6E8B6-8C16-664D-BCF2-B7FD25A10104}"/>
              </a:ext>
            </a:extLst>
          </p:cNvPr>
          <p:cNvSpPr txBox="1"/>
          <p:nvPr/>
        </p:nvSpPr>
        <p:spPr>
          <a:xfrm>
            <a:off x="443758" y="2056735"/>
            <a:ext cx="2576926" cy="134652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3460"/>
              </a:lnSpc>
            </a:pPr>
            <a:r>
              <a:rPr lang="fr-FR" sz="3600" b="1" dirty="0">
                <a:solidFill>
                  <a:schemeClr val="bg1"/>
                </a:solidFill>
                <a:latin typeface="Bebas Neue" panose="020B0606020202050201" pitchFamily="34" charset="77"/>
              </a:rPr>
              <a:t>CLIMAT EN DANGER</a:t>
            </a:r>
            <a:endParaRPr lang="fr-FR" sz="800" b="1" dirty="0">
              <a:solidFill>
                <a:schemeClr val="bg1"/>
              </a:solidFill>
              <a:latin typeface="Bebas Neue" panose="020B0606020202050201" pitchFamily="34" charset="77"/>
            </a:endParaRPr>
          </a:p>
          <a:p>
            <a:pPr>
              <a:lnSpc>
                <a:spcPts val="3460"/>
              </a:lnSpc>
            </a:pPr>
            <a:r>
              <a:rPr lang="fr-FR" sz="2000" b="1" dirty="0">
                <a:solidFill>
                  <a:schemeClr val="bg1"/>
                </a:solidFill>
                <a:latin typeface="Bebas Neue" panose="020B0606020202050201" pitchFamily="34" charset="77"/>
              </a:rPr>
              <a:t>Fictions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F41E9F55-6EBB-8845-99A5-E70A9D69F8F7}"/>
              </a:ext>
            </a:extLst>
          </p:cNvPr>
          <p:cNvSpPr txBox="1"/>
          <p:nvPr/>
        </p:nvSpPr>
        <p:spPr>
          <a:xfrm>
            <a:off x="3239997" y="691186"/>
            <a:ext cx="3952601" cy="40652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>
              <a:lnSpc>
                <a:spcPts val="3060"/>
              </a:lnSpc>
            </a:pPr>
            <a:r>
              <a:rPr lang="fr-FR" sz="3200" dirty="0">
                <a:solidFill>
                  <a:srgbClr val="101986"/>
                </a:solidFill>
                <a:latin typeface="Bebas Neue" panose="020B0606020202050201" pitchFamily="34" charset="77"/>
              </a:rPr>
              <a:t>BU BOURGET</a:t>
            </a:r>
          </a:p>
        </p:txBody>
      </p:sp>
    </p:spTree>
    <p:extLst>
      <p:ext uri="{BB962C8B-B14F-4D97-AF65-F5344CB8AC3E}">
        <p14:creationId xmlns:p14="http://schemas.microsoft.com/office/powerpoint/2010/main" val="991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>
            <a:extLst>
              <a:ext uri="{FF2B5EF4-FFF2-40B4-BE49-F238E27FC236}">
                <a16:creationId xmlns:a16="http://schemas.microsoft.com/office/drawing/2014/main" id="{D1D7CD55-5ECC-BD49-B63F-B6FBA3763290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47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78539" y="1894792"/>
            <a:ext cx="2514600" cy="4203700"/>
          </a:xfrm>
          <a:prstGeom prst="rect">
            <a:avLst/>
          </a:prstGeom>
        </p:spPr>
      </p:pic>
      <p:sp>
        <p:nvSpPr>
          <p:cNvPr id="9" name="ZoneTexte 8">
            <a:extLst>
              <a:ext uri="{FF2B5EF4-FFF2-40B4-BE49-F238E27FC236}">
                <a16:creationId xmlns:a16="http://schemas.microsoft.com/office/drawing/2014/main" id="{C697D8BD-75DD-6E48-9C19-D95105EA31C0}"/>
              </a:ext>
            </a:extLst>
          </p:cNvPr>
          <p:cNvSpPr txBox="1"/>
          <p:nvPr/>
        </p:nvSpPr>
        <p:spPr>
          <a:xfrm>
            <a:off x="3109497" y="1616626"/>
            <a:ext cx="4213599" cy="86177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endParaRPr lang="fr-FR" sz="1400" b="1" dirty="0"/>
          </a:p>
          <a:p>
            <a:r>
              <a:rPr lang="fr-FR" sz="1400" dirty="0"/>
              <a:t>LIGNY Jean-Marc. </a:t>
            </a:r>
            <a:r>
              <a:rPr lang="fr-FR" sz="1400" i="1" dirty="0" err="1"/>
              <a:t>Aqua</a:t>
            </a:r>
            <a:r>
              <a:rPr lang="fr-FR" sz="1400" i="1" baseline="30000" dirty="0" err="1"/>
              <a:t>TM</a:t>
            </a:r>
            <a:r>
              <a:rPr lang="fr-FR" sz="1400" i="1" dirty="0"/>
              <a:t>.</a:t>
            </a:r>
            <a:endParaRPr lang="fr-FR" sz="1400" dirty="0"/>
          </a:p>
          <a:p>
            <a:r>
              <a:rPr lang="fr-FR" sz="1400" dirty="0"/>
              <a:t>Paris : Gallimard, 2015. (Folio Science-fiction) ; 526)</a:t>
            </a:r>
          </a:p>
          <a:p>
            <a:r>
              <a:rPr lang="fr-FR" sz="1400" b="1" dirty="0"/>
              <a:t>Localisation : Etage 1 Espace détente, SF LIG</a:t>
            </a:r>
          </a:p>
          <a:p>
            <a:endParaRPr lang="fr-FR" sz="1400" b="1" dirty="0"/>
          </a:p>
          <a:p>
            <a:r>
              <a:rPr lang="fr-FR" sz="1400" dirty="0"/>
              <a:t>LIGNY Jean-Marc. </a:t>
            </a:r>
            <a:r>
              <a:rPr lang="fr-FR" sz="1400" i="1" dirty="0"/>
              <a:t>Exodes.</a:t>
            </a:r>
            <a:endParaRPr lang="fr-FR" sz="1400" dirty="0"/>
          </a:p>
          <a:p>
            <a:r>
              <a:rPr lang="fr-FR" sz="1400" dirty="0"/>
              <a:t>Paris : Gallimard, 2016. (Folio Science-fiction) ; 558)</a:t>
            </a:r>
          </a:p>
          <a:p>
            <a:r>
              <a:rPr lang="fr-FR" sz="1400" b="1" dirty="0"/>
              <a:t>Localisation : Etage 1 Espace détente, SF LIG</a:t>
            </a:r>
            <a:endParaRPr lang="fr-FR" sz="1000" b="1" dirty="0"/>
          </a:p>
          <a:p>
            <a:endParaRPr lang="fr-FR" sz="1400" b="1" dirty="0"/>
          </a:p>
          <a:p>
            <a:r>
              <a:rPr lang="fr-FR" sz="1400" dirty="0" err="1"/>
              <a:t>Lomig</a:t>
            </a:r>
            <a:r>
              <a:rPr lang="fr-FR" sz="1400" dirty="0"/>
              <a:t>. </a:t>
            </a:r>
            <a:r>
              <a:rPr lang="fr-FR" sz="1400" i="1" dirty="0"/>
              <a:t>Dans la forêt ; d’après le roman de Jean </a:t>
            </a:r>
            <a:r>
              <a:rPr lang="fr-FR" sz="1400" i="1" dirty="0" err="1"/>
              <a:t>Hegland</a:t>
            </a:r>
            <a:r>
              <a:rPr lang="fr-FR" sz="1400" i="1" dirty="0"/>
              <a:t>.</a:t>
            </a:r>
            <a:endParaRPr lang="fr-FR" sz="1400" dirty="0"/>
          </a:p>
          <a:p>
            <a:r>
              <a:rPr lang="fr-FR" sz="1400" dirty="0"/>
              <a:t>Paris : Sarbacane, 2019.)</a:t>
            </a:r>
            <a:endParaRPr lang="fr-FR" sz="1400" b="1" dirty="0"/>
          </a:p>
          <a:p>
            <a:r>
              <a:rPr lang="fr-FR" sz="1400" b="1" dirty="0" smtClean="0"/>
              <a:t>Localisation</a:t>
            </a:r>
            <a:r>
              <a:rPr lang="fr-FR" sz="1400" b="1" dirty="0"/>
              <a:t> : Etage 1 Espace détente, BD </a:t>
            </a:r>
            <a:r>
              <a:rPr lang="fr-FR" sz="1400" b="1" dirty="0" smtClean="0"/>
              <a:t>LOM</a:t>
            </a:r>
          </a:p>
          <a:p>
            <a:endParaRPr lang="fr-FR" sz="1400" b="1" dirty="0" smtClean="0"/>
          </a:p>
          <a:p>
            <a:r>
              <a:rPr lang="fr-FR" sz="1400" dirty="0" smtClean="0"/>
              <a:t>MACAGNO Gilles. </a:t>
            </a:r>
            <a:r>
              <a:rPr lang="fr-FR" sz="1400" i="1" dirty="0" smtClean="0"/>
              <a:t>En route vers l’extinction finale ! Et si on misait plutôt sur la biodiversité ?</a:t>
            </a:r>
          </a:p>
          <a:p>
            <a:r>
              <a:rPr lang="fr-FR" sz="1400" dirty="0" smtClean="0"/>
              <a:t>Paris : </a:t>
            </a:r>
            <a:r>
              <a:rPr lang="fr-FR" sz="1400" dirty="0" err="1" smtClean="0"/>
              <a:t>Delachaux</a:t>
            </a:r>
            <a:r>
              <a:rPr lang="fr-FR" sz="1400" dirty="0" smtClean="0"/>
              <a:t> et </a:t>
            </a:r>
            <a:r>
              <a:rPr lang="fr-FR" sz="1400" dirty="0" err="1" smtClean="0"/>
              <a:t>Niestlé</a:t>
            </a:r>
            <a:r>
              <a:rPr lang="fr-FR" sz="1400" dirty="0" smtClean="0"/>
              <a:t>, 2018</a:t>
            </a:r>
          </a:p>
          <a:p>
            <a:r>
              <a:rPr lang="fr-FR" sz="1400" b="1" dirty="0"/>
              <a:t>Localisation : Etage 1 Espace détente, BD </a:t>
            </a:r>
            <a:r>
              <a:rPr lang="fr-FR" sz="1400" b="1" dirty="0" smtClean="0"/>
              <a:t>MAC</a:t>
            </a:r>
            <a:endParaRPr lang="fr-FR" sz="1000" dirty="0"/>
          </a:p>
          <a:p>
            <a:endParaRPr lang="fr-FR" sz="1400" b="1" dirty="0"/>
          </a:p>
          <a:p>
            <a:r>
              <a:rPr lang="fr-FR" sz="1400" dirty="0"/>
              <a:t>PEDROSA Cyril. </a:t>
            </a:r>
            <a:r>
              <a:rPr lang="fr-FR" sz="1400" i="1" dirty="0" err="1"/>
              <a:t>Autobio</a:t>
            </a:r>
            <a:r>
              <a:rPr lang="fr-FR" sz="1400" i="1" dirty="0"/>
              <a:t> : intégrale. </a:t>
            </a:r>
            <a:endParaRPr lang="fr-FR" sz="1400" dirty="0"/>
          </a:p>
          <a:p>
            <a:r>
              <a:rPr lang="fr-FR" sz="1400" dirty="0"/>
              <a:t>Paris : Fluide glacial, 2014.</a:t>
            </a:r>
          </a:p>
          <a:p>
            <a:r>
              <a:rPr lang="fr-FR" sz="1400" b="1" dirty="0"/>
              <a:t>Localisation : Etage 1 Espace détente, BD PED</a:t>
            </a:r>
            <a:endParaRPr lang="fr-FR" sz="1000" dirty="0"/>
          </a:p>
          <a:p>
            <a:endParaRPr lang="fr-FR" sz="1400" dirty="0"/>
          </a:p>
          <a:p>
            <a:r>
              <a:rPr lang="fr-FR" sz="1400" dirty="0"/>
              <a:t>PERRIOT Vincent. </a:t>
            </a:r>
            <a:r>
              <a:rPr lang="fr-FR" sz="1400" i="1" dirty="0" err="1"/>
              <a:t>Negalyord</a:t>
            </a:r>
            <a:r>
              <a:rPr lang="fr-FR" sz="1400" i="1" dirty="0"/>
              <a:t>.</a:t>
            </a:r>
            <a:endParaRPr lang="fr-FR" sz="1400" dirty="0"/>
          </a:p>
          <a:p>
            <a:r>
              <a:rPr lang="fr-FR" sz="1400" dirty="0"/>
              <a:t>Bruxelles : Casterman, 2018.</a:t>
            </a:r>
          </a:p>
          <a:p>
            <a:r>
              <a:rPr lang="fr-FR" sz="1400" b="1" dirty="0"/>
              <a:t>Localisation : Etage 1 Espace détente, BD PER</a:t>
            </a:r>
            <a:endParaRPr lang="fr-FR" sz="1000" dirty="0"/>
          </a:p>
          <a:p>
            <a:endParaRPr lang="fr-FR" sz="1400" dirty="0"/>
          </a:p>
          <a:p>
            <a:r>
              <a:rPr lang="fr-FR" sz="1400" dirty="0"/>
              <a:t>PIGNOCCHI Alessandro. </a:t>
            </a:r>
            <a:r>
              <a:rPr lang="fr-FR" sz="1400" i="1" dirty="0"/>
              <a:t>Petit traité d’écologie sauvage. </a:t>
            </a:r>
            <a:r>
              <a:rPr lang="fr-FR" sz="1400" i="1" dirty="0" err="1"/>
              <a:t>Mythopoïèse</a:t>
            </a:r>
            <a:r>
              <a:rPr lang="fr-FR" sz="1400" i="1" dirty="0"/>
              <a:t>.</a:t>
            </a:r>
            <a:endParaRPr lang="fr-FR" sz="1400" dirty="0"/>
          </a:p>
          <a:p>
            <a:r>
              <a:rPr lang="fr-FR" sz="1400" dirty="0"/>
              <a:t>Paris : Paris : </a:t>
            </a:r>
            <a:r>
              <a:rPr lang="fr-FR" sz="1400" dirty="0" err="1"/>
              <a:t>Steinkis</a:t>
            </a:r>
            <a:r>
              <a:rPr lang="fr-FR" sz="1400" dirty="0"/>
              <a:t>, 2020. (Petit traité d’écologie sauvage ; 3)</a:t>
            </a:r>
          </a:p>
          <a:p>
            <a:r>
              <a:rPr lang="fr-FR" sz="1400" b="1" dirty="0"/>
              <a:t>Localisation : Etage 1 Espace détente, BD PET 3</a:t>
            </a:r>
            <a:endParaRPr lang="fr-FR" sz="1000" dirty="0"/>
          </a:p>
          <a:p>
            <a:endParaRPr lang="fr-FR" sz="1400" dirty="0"/>
          </a:p>
          <a:p>
            <a:r>
              <a:rPr lang="fr-FR" sz="1400" dirty="0" smtClean="0"/>
              <a:t>SQUARZONI Philippe. </a:t>
            </a:r>
            <a:r>
              <a:rPr lang="fr-FR" sz="1400" i="1" dirty="0" smtClean="0"/>
              <a:t>Saison brune.</a:t>
            </a:r>
            <a:endParaRPr lang="fr-FR" sz="1400" dirty="0"/>
          </a:p>
          <a:p>
            <a:r>
              <a:rPr lang="fr-FR" sz="1400" dirty="0"/>
              <a:t>Paris : </a:t>
            </a:r>
            <a:r>
              <a:rPr lang="fr-FR" sz="1400" dirty="0" smtClean="0"/>
              <a:t>Delcourt, 2012</a:t>
            </a:r>
            <a:endParaRPr lang="fr-FR" sz="1400" dirty="0"/>
          </a:p>
          <a:p>
            <a:r>
              <a:rPr lang="fr-FR" sz="1400" b="1" dirty="0"/>
              <a:t>Localisation : Etage 1 Espace détente, BD </a:t>
            </a:r>
            <a:r>
              <a:rPr lang="fr-FR" sz="1400" b="1" dirty="0" smtClean="0"/>
              <a:t>SQU</a:t>
            </a:r>
            <a:endParaRPr lang="fr-FR" sz="1000" b="1" dirty="0"/>
          </a:p>
          <a:p>
            <a:endParaRPr lang="fr-FR" sz="1400" b="1" dirty="0"/>
          </a:p>
          <a:p>
            <a:r>
              <a:rPr lang="fr-FR" sz="1400" dirty="0"/>
              <a:t>TALING Cédric. </a:t>
            </a:r>
            <a:r>
              <a:rPr lang="fr-FR" sz="1400" i="1" dirty="0"/>
              <a:t>Thoreau et moi.</a:t>
            </a:r>
            <a:endParaRPr lang="fr-FR" sz="1400" dirty="0"/>
          </a:p>
          <a:p>
            <a:r>
              <a:rPr lang="fr-FR" sz="1400" dirty="0"/>
              <a:t>Paris : Rue de l’échiquier, 2019 (Rue de l’échiquier BD)</a:t>
            </a:r>
          </a:p>
          <a:p>
            <a:r>
              <a:rPr lang="fr-FR" sz="1400" b="1" dirty="0"/>
              <a:t>Localisation : Etage 1 Espace détente, BD TAL</a:t>
            </a:r>
            <a:endParaRPr lang="fr-FR" sz="1000" b="1" dirty="0"/>
          </a:p>
          <a:p>
            <a:endParaRPr lang="fr-FR" sz="1400" dirty="0"/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A76B1607-8CFA-C749-8804-37843D1B1711}"/>
              </a:ext>
            </a:extLst>
          </p:cNvPr>
          <p:cNvSpPr txBox="1"/>
          <p:nvPr/>
        </p:nvSpPr>
        <p:spPr>
          <a:xfrm>
            <a:off x="462836" y="3565199"/>
            <a:ext cx="2011679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r-FR" sz="1600" b="1" dirty="0">
                <a:solidFill>
                  <a:schemeClr val="bg1"/>
                </a:solidFill>
                <a:latin typeface="Open Sans Semibold" panose="020B0606030504020204" pitchFamily="34" charset="0"/>
                <a:ea typeface="Open Sans Semibold" panose="020B0606030504020204" pitchFamily="34" charset="0"/>
                <a:cs typeface="Open Sans Semibold" panose="020B0606030504020204" pitchFamily="34" charset="0"/>
              </a:rPr>
              <a:t>﻿</a:t>
            </a:r>
            <a:r>
              <a:rPr lang="fr-FR" i="1" dirty="0">
                <a:solidFill>
                  <a:schemeClr val="bg1"/>
                </a:solidFill>
                <a:latin typeface="Open Sans Semibold" panose="020B0606030504020204" pitchFamily="34" charset="0"/>
                <a:ea typeface="Open Sans Semibold" panose="020B0606030504020204" pitchFamily="34" charset="0"/>
                <a:cs typeface="Open Sans Semibold" panose="020B0606030504020204" pitchFamily="34" charset="0"/>
              </a:rPr>
              <a:t>Bibliographie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BBA6E8B6-8C16-664D-BCF2-B7FD25A10104}"/>
              </a:ext>
            </a:extLst>
          </p:cNvPr>
          <p:cNvSpPr txBox="1"/>
          <p:nvPr/>
        </p:nvSpPr>
        <p:spPr>
          <a:xfrm>
            <a:off x="443758" y="2056735"/>
            <a:ext cx="2576926" cy="134652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3460"/>
              </a:lnSpc>
            </a:pPr>
            <a:r>
              <a:rPr lang="fr-FR" sz="3600" b="1" dirty="0">
                <a:solidFill>
                  <a:schemeClr val="bg1"/>
                </a:solidFill>
                <a:latin typeface="Bebas Neue" panose="020B0606020202050201" pitchFamily="34" charset="77"/>
              </a:rPr>
              <a:t>CLIMAT EN DANGER</a:t>
            </a:r>
            <a:endParaRPr lang="fr-FR" sz="800" b="1" dirty="0">
              <a:solidFill>
                <a:schemeClr val="bg1"/>
              </a:solidFill>
              <a:latin typeface="Bebas Neue" panose="020B0606020202050201" pitchFamily="34" charset="77"/>
            </a:endParaRPr>
          </a:p>
          <a:p>
            <a:pPr>
              <a:lnSpc>
                <a:spcPts val="3460"/>
              </a:lnSpc>
            </a:pPr>
            <a:r>
              <a:rPr lang="fr-FR" sz="2000" b="1" dirty="0">
                <a:solidFill>
                  <a:schemeClr val="bg1"/>
                </a:solidFill>
                <a:latin typeface="Bebas Neue" panose="020B0606020202050201" pitchFamily="34" charset="77"/>
              </a:rPr>
              <a:t>Fictions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F41E9F55-6EBB-8845-99A5-E70A9D69F8F7}"/>
              </a:ext>
            </a:extLst>
          </p:cNvPr>
          <p:cNvSpPr txBox="1"/>
          <p:nvPr/>
        </p:nvSpPr>
        <p:spPr>
          <a:xfrm>
            <a:off x="3239997" y="691186"/>
            <a:ext cx="3952601" cy="40652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>
              <a:lnSpc>
                <a:spcPts val="3060"/>
              </a:lnSpc>
            </a:pPr>
            <a:r>
              <a:rPr lang="fr-FR" sz="3200" dirty="0">
                <a:solidFill>
                  <a:srgbClr val="101986"/>
                </a:solidFill>
                <a:latin typeface="Bebas Neue" panose="020B0606020202050201" pitchFamily="34" charset="77"/>
              </a:rPr>
              <a:t>BU BOURGET</a:t>
            </a:r>
          </a:p>
        </p:txBody>
      </p:sp>
    </p:spTree>
    <p:extLst>
      <p:ext uri="{BB962C8B-B14F-4D97-AF65-F5344CB8AC3E}">
        <p14:creationId xmlns:p14="http://schemas.microsoft.com/office/powerpoint/2010/main" val="2751840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>
            <a:extLst>
              <a:ext uri="{FF2B5EF4-FFF2-40B4-BE49-F238E27FC236}">
                <a16:creationId xmlns:a16="http://schemas.microsoft.com/office/drawing/2014/main" id="{D1D7CD55-5ECC-BD49-B63F-B6FBA3763290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47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78539" y="1894792"/>
            <a:ext cx="2514600" cy="4203700"/>
          </a:xfrm>
          <a:prstGeom prst="rect">
            <a:avLst/>
          </a:prstGeom>
        </p:spPr>
      </p:pic>
      <p:sp>
        <p:nvSpPr>
          <p:cNvPr id="9" name="ZoneTexte 8">
            <a:extLst>
              <a:ext uri="{FF2B5EF4-FFF2-40B4-BE49-F238E27FC236}">
                <a16:creationId xmlns:a16="http://schemas.microsoft.com/office/drawing/2014/main" id="{C697D8BD-75DD-6E48-9C19-D95105EA31C0}"/>
              </a:ext>
            </a:extLst>
          </p:cNvPr>
          <p:cNvSpPr txBox="1"/>
          <p:nvPr/>
        </p:nvSpPr>
        <p:spPr>
          <a:xfrm>
            <a:off x="3109497" y="1449266"/>
            <a:ext cx="4213599" cy="473975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endParaRPr lang="fr-FR" sz="1400" b="1" dirty="0"/>
          </a:p>
          <a:p>
            <a:endParaRPr lang="fr-FR" sz="1400" b="1" dirty="0"/>
          </a:p>
          <a:p>
            <a:r>
              <a:rPr lang="fr-FR" sz="1400" dirty="0"/>
              <a:t>THOREAU Henri David. </a:t>
            </a:r>
            <a:r>
              <a:rPr lang="fr-FR" sz="1400" i="1" dirty="0"/>
              <a:t>Walden ou la vie dans les bois.</a:t>
            </a:r>
            <a:endParaRPr lang="fr-FR" sz="1400" dirty="0"/>
          </a:p>
          <a:p>
            <a:r>
              <a:rPr lang="fr-FR" sz="1400" dirty="0"/>
              <a:t>Paris : Albin Michel, 2017 (Spiritualités vivantes ; 206)</a:t>
            </a:r>
          </a:p>
          <a:p>
            <a:r>
              <a:rPr lang="fr-FR" sz="1400" b="1" dirty="0"/>
              <a:t>Localisation : Etage 1 Espace détente, R </a:t>
            </a:r>
            <a:r>
              <a:rPr lang="fr-FR" sz="1400" b="1" dirty="0" smtClean="0"/>
              <a:t>THO</a:t>
            </a:r>
            <a:endParaRPr lang="fr-FR" sz="1400" dirty="0" smtClean="0"/>
          </a:p>
          <a:p>
            <a:endParaRPr lang="fr-FR" sz="1400" dirty="0" smtClean="0"/>
          </a:p>
          <a:p>
            <a:r>
              <a:rPr lang="fr-FR" sz="1400" dirty="0" smtClean="0"/>
              <a:t>TIRABOSCO </a:t>
            </a:r>
            <a:r>
              <a:rPr lang="fr-FR" sz="1400" dirty="0"/>
              <a:t>Tom. </a:t>
            </a:r>
            <a:r>
              <a:rPr lang="fr-FR" sz="1400" i="1" dirty="0"/>
              <a:t>Femme sauvage.</a:t>
            </a:r>
            <a:endParaRPr lang="fr-FR" sz="1400" dirty="0"/>
          </a:p>
          <a:p>
            <a:r>
              <a:rPr lang="fr-FR" sz="1400" dirty="0"/>
              <a:t>Paris : </a:t>
            </a:r>
            <a:r>
              <a:rPr lang="fr-FR" sz="1400" dirty="0" err="1"/>
              <a:t>Futuropolis</a:t>
            </a:r>
            <a:r>
              <a:rPr lang="fr-FR" sz="1400" dirty="0"/>
              <a:t>, 2019</a:t>
            </a:r>
          </a:p>
          <a:p>
            <a:r>
              <a:rPr lang="fr-FR" sz="1400" b="1" dirty="0"/>
              <a:t>Localisation : Etage 1 Espace détente, BD TIR</a:t>
            </a:r>
            <a:endParaRPr lang="fr-FR" sz="1000" b="1" dirty="0"/>
          </a:p>
          <a:p>
            <a:endParaRPr lang="fr-FR" sz="1400" b="1" dirty="0"/>
          </a:p>
          <a:p>
            <a:r>
              <a:rPr lang="fr-FR" sz="1400" dirty="0"/>
              <a:t>WALLER Willy, LECRENIER Pierre. </a:t>
            </a:r>
            <a:r>
              <a:rPr lang="fr-FR" sz="1400" i="1" dirty="0"/>
              <a:t>Le sens de la formule.</a:t>
            </a:r>
            <a:endParaRPr lang="fr-FR" sz="1400" dirty="0"/>
          </a:p>
          <a:p>
            <a:r>
              <a:rPr lang="fr-FR" sz="1400" dirty="0"/>
              <a:t>Paris : Rue de l’échiquier, 2022. (Rue de l’échiquier BD)</a:t>
            </a:r>
          </a:p>
          <a:p>
            <a:r>
              <a:rPr lang="fr-FR" sz="1400" b="1" dirty="0"/>
              <a:t>Localisation : Etage 1 Espace détente, BD WAL</a:t>
            </a:r>
          </a:p>
          <a:p>
            <a:r>
              <a:rPr lang="fr-FR" sz="1400" dirty="0"/>
              <a:t>                                          </a:t>
            </a:r>
            <a:endParaRPr lang="fr-FR" sz="1400" b="1" dirty="0"/>
          </a:p>
          <a:p>
            <a:r>
              <a:rPr lang="fr-FR" sz="1400" dirty="0" smtClean="0"/>
              <a:t>ZEP</a:t>
            </a:r>
            <a:r>
              <a:rPr lang="fr-FR" sz="1400" dirty="0" smtClean="0"/>
              <a:t>. </a:t>
            </a:r>
            <a:r>
              <a:rPr lang="fr-FR" sz="1400" i="1" dirty="0" smtClean="0"/>
              <a:t>The end.</a:t>
            </a:r>
            <a:endParaRPr lang="fr-FR" sz="1400" dirty="0"/>
          </a:p>
          <a:p>
            <a:r>
              <a:rPr lang="fr-FR" sz="1400" dirty="0"/>
              <a:t>Paris : </a:t>
            </a:r>
            <a:r>
              <a:rPr lang="fr-FR" sz="1400" dirty="0" smtClean="0"/>
              <a:t> Rue de Sèvres, 2018. </a:t>
            </a:r>
            <a:endParaRPr lang="fr-FR" sz="1400" dirty="0"/>
          </a:p>
          <a:p>
            <a:r>
              <a:rPr lang="fr-FR" sz="1400" b="1" dirty="0"/>
              <a:t>Localisation : Etage 1 Espace détente, </a:t>
            </a:r>
            <a:r>
              <a:rPr lang="fr-FR" sz="1400" b="1"/>
              <a:t>BD </a:t>
            </a:r>
            <a:r>
              <a:rPr lang="fr-FR" sz="1400" b="1" smtClean="0"/>
              <a:t>ZEP</a:t>
            </a:r>
            <a:endParaRPr lang="fr-FR" sz="1000" b="1" dirty="0"/>
          </a:p>
          <a:p>
            <a:endParaRPr lang="fr-FR" sz="1400" b="1" dirty="0"/>
          </a:p>
          <a:p>
            <a:endParaRPr lang="fr-FR" sz="1400" b="1" dirty="0"/>
          </a:p>
          <a:p>
            <a:endParaRPr lang="fr-FR" sz="1400" dirty="0"/>
          </a:p>
          <a:p>
            <a:endParaRPr lang="fr-FR" sz="1400" dirty="0"/>
          </a:p>
          <a:p>
            <a:endParaRPr lang="fr-FR" sz="1400" dirty="0"/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A76B1607-8CFA-C749-8804-37843D1B1711}"/>
              </a:ext>
            </a:extLst>
          </p:cNvPr>
          <p:cNvSpPr txBox="1"/>
          <p:nvPr/>
        </p:nvSpPr>
        <p:spPr>
          <a:xfrm>
            <a:off x="462836" y="3565199"/>
            <a:ext cx="2011679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r-FR" sz="1600" b="1" dirty="0">
                <a:solidFill>
                  <a:schemeClr val="bg1"/>
                </a:solidFill>
                <a:latin typeface="Open Sans Semibold" panose="020B0606030504020204" pitchFamily="34" charset="0"/>
                <a:ea typeface="Open Sans Semibold" panose="020B0606030504020204" pitchFamily="34" charset="0"/>
                <a:cs typeface="Open Sans Semibold" panose="020B0606030504020204" pitchFamily="34" charset="0"/>
              </a:rPr>
              <a:t>﻿</a:t>
            </a:r>
            <a:r>
              <a:rPr lang="fr-FR" i="1" dirty="0">
                <a:solidFill>
                  <a:schemeClr val="bg1"/>
                </a:solidFill>
                <a:latin typeface="Open Sans Semibold" panose="020B0606030504020204" pitchFamily="34" charset="0"/>
                <a:ea typeface="Open Sans Semibold" panose="020B0606030504020204" pitchFamily="34" charset="0"/>
                <a:cs typeface="Open Sans Semibold" panose="020B0606030504020204" pitchFamily="34" charset="0"/>
              </a:rPr>
              <a:t>Bibliographie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BBA6E8B6-8C16-664D-BCF2-B7FD25A10104}"/>
              </a:ext>
            </a:extLst>
          </p:cNvPr>
          <p:cNvSpPr txBox="1"/>
          <p:nvPr/>
        </p:nvSpPr>
        <p:spPr>
          <a:xfrm>
            <a:off x="443758" y="2056735"/>
            <a:ext cx="2576926" cy="134652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3460"/>
              </a:lnSpc>
            </a:pPr>
            <a:r>
              <a:rPr lang="fr-FR" sz="3600" b="1" dirty="0">
                <a:solidFill>
                  <a:schemeClr val="bg1"/>
                </a:solidFill>
                <a:latin typeface="Bebas Neue" panose="020B0606020202050201" pitchFamily="34" charset="77"/>
              </a:rPr>
              <a:t>CLIMAT EN DANGER</a:t>
            </a:r>
            <a:endParaRPr lang="fr-FR" sz="800" b="1" dirty="0">
              <a:solidFill>
                <a:schemeClr val="bg1"/>
              </a:solidFill>
              <a:latin typeface="Bebas Neue" panose="020B0606020202050201" pitchFamily="34" charset="77"/>
            </a:endParaRPr>
          </a:p>
          <a:p>
            <a:pPr>
              <a:lnSpc>
                <a:spcPts val="3460"/>
              </a:lnSpc>
            </a:pPr>
            <a:r>
              <a:rPr lang="fr-FR" sz="2000" b="1" dirty="0">
                <a:solidFill>
                  <a:schemeClr val="bg1"/>
                </a:solidFill>
                <a:latin typeface="Bebas Neue" panose="020B0606020202050201" pitchFamily="34" charset="77"/>
              </a:rPr>
              <a:t>Fictions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F41E9F55-6EBB-8845-99A5-E70A9D69F8F7}"/>
              </a:ext>
            </a:extLst>
          </p:cNvPr>
          <p:cNvSpPr txBox="1"/>
          <p:nvPr/>
        </p:nvSpPr>
        <p:spPr>
          <a:xfrm>
            <a:off x="3239997" y="691186"/>
            <a:ext cx="3952601" cy="40652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>
              <a:lnSpc>
                <a:spcPts val="3060"/>
              </a:lnSpc>
            </a:pPr>
            <a:r>
              <a:rPr lang="fr-FR" sz="3200" dirty="0">
                <a:solidFill>
                  <a:srgbClr val="101986"/>
                </a:solidFill>
                <a:latin typeface="Bebas Neue" panose="020B0606020202050201" pitchFamily="34" charset="77"/>
              </a:rPr>
              <a:t>BU BOURGET</a:t>
            </a:r>
          </a:p>
        </p:txBody>
      </p:sp>
    </p:spTree>
    <p:extLst>
      <p:ext uri="{BB962C8B-B14F-4D97-AF65-F5344CB8AC3E}">
        <p14:creationId xmlns:p14="http://schemas.microsoft.com/office/powerpoint/2010/main" val="162028700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1457</TotalTime>
  <Words>80</Words>
  <Application>Microsoft Office PowerPoint</Application>
  <PresentationFormat>Personnalisé</PresentationFormat>
  <Paragraphs>148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10" baseType="lpstr">
      <vt:lpstr>Arial</vt:lpstr>
      <vt:lpstr>Bebas Neue</vt:lpstr>
      <vt:lpstr>Calibri</vt:lpstr>
      <vt:lpstr>Calibri Light</vt:lpstr>
      <vt:lpstr>Open Sans Semibold</vt:lpstr>
      <vt:lpstr>Thème Office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Utilisateur Microsoft Office</dc:creator>
  <cp:lastModifiedBy>Utilisateur Windows</cp:lastModifiedBy>
  <cp:revision>45</cp:revision>
  <cp:lastPrinted>2023-01-05T08:22:18Z</cp:lastPrinted>
  <dcterms:created xsi:type="dcterms:W3CDTF">2020-11-26T14:55:26Z</dcterms:created>
  <dcterms:modified xsi:type="dcterms:W3CDTF">2023-01-06T13:59:19Z</dcterms:modified>
</cp:coreProperties>
</file>